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62" r:id="rId2"/>
    <p:sldId id="304" r:id="rId3"/>
    <p:sldId id="305" r:id="rId4"/>
    <p:sldId id="307" r:id="rId5"/>
    <p:sldId id="310" r:id="rId6"/>
    <p:sldId id="324" r:id="rId7"/>
    <p:sldId id="322" r:id="rId8"/>
    <p:sldId id="327" r:id="rId9"/>
    <p:sldId id="312" r:id="rId10"/>
    <p:sldId id="326" r:id="rId11"/>
    <p:sldId id="308" r:id="rId12"/>
    <p:sldId id="329" r:id="rId13"/>
    <p:sldId id="332" r:id="rId14"/>
    <p:sldId id="330" r:id="rId15"/>
    <p:sldId id="328" r:id="rId16"/>
    <p:sldId id="331" r:id="rId17"/>
    <p:sldId id="32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3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456F"/>
    <a:srgbClr val="7B4774"/>
    <a:srgbClr val="000000"/>
    <a:srgbClr val="FFFFFF"/>
    <a:srgbClr val="005A8B"/>
    <a:srgbClr val="005389"/>
    <a:srgbClr val="6699FF"/>
    <a:srgbClr val="D47600"/>
    <a:srgbClr val="A79E70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4660"/>
  </p:normalViewPr>
  <p:slideViewPr>
    <p:cSldViewPr>
      <p:cViewPr varScale="1">
        <p:scale>
          <a:sx n="67" d="100"/>
          <a:sy n="67" d="100"/>
        </p:scale>
        <p:origin x="4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29B8B9-0701-40FD-B923-AF7F9B5A4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848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fld id="{BB15B2A7-5FA8-4431-A548-494CCB20D62C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ヒラギノ角ゴ Pro W3" pitchFamily="3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324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057400"/>
            <a:ext cx="7848600" cy="1143000"/>
          </a:xfrm>
        </p:spPr>
        <p:txBody>
          <a:bodyPr anchor="b"/>
          <a:lstStyle>
            <a:lvl1pPr>
              <a:defRPr sz="4000">
                <a:solidFill>
                  <a:srgbClr val="005A8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5A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1037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01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6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0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5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4FBF44-3D63-4317-BD86-588530F6D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67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hite screen for 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9237663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endParaRPr lang="en-US" altLang="en-US" sz="1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5" r:id="rId8"/>
    <p:sldLayoutId id="2147483873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 sz="2000">
          <a:solidFill>
            <a:srgbClr val="005A8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SzPct val="75000"/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382000" cy="2971800"/>
          </a:xfrm>
        </p:spPr>
        <p:txBody>
          <a:bodyPr/>
          <a:lstStyle/>
          <a:p>
            <a:r>
              <a:rPr lang="en-CA" sz="3700" i="1" dirty="0" smtClean="0"/>
              <a:t>Prosperity for All:</a:t>
            </a:r>
            <a:br>
              <a:rPr lang="en-CA" sz="3700" i="1" dirty="0" smtClean="0"/>
            </a:br>
            <a:r>
              <a:rPr lang="en-CA" sz="3700" i="1" dirty="0" smtClean="0"/>
              <a:t>Are Business Model Innovations Leading to a Spectrum of Sustainability Outcomes</a:t>
            </a:r>
            <a:endParaRPr lang="en-US" sz="2400" i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8636" y="4267200"/>
            <a:ext cx="4195764" cy="17526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altLang="en-US" b="1" dirty="0" smtClean="0"/>
              <a:t>Chris Whynacht</a:t>
            </a:r>
          </a:p>
          <a:p>
            <a:pPr eaLnBrk="1" hangingPunct="1">
              <a:buClr>
                <a:schemeClr val="accent2"/>
              </a:buClr>
            </a:pPr>
            <a:r>
              <a:rPr lang="en-CA" altLang="en-US" b="1" dirty="0" smtClean="0"/>
              <a:t>Benyamin Lichtenstein</a:t>
            </a:r>
            <a:endParaRPr lang="en-US" altLang="en-US" b="1" dirty="0"/>
          </a:p>
          <a:p>
            <a:pPr eaLnBrk="1" hangingPunct="1">
              <a:buClr>
                <a:schemeClr val="accent2"/>
              </a:buClr>
            </a:pPr>
            <a:endParaRPr lang="en-US" altLang="en-US" sz="1800" b="1" dirty="0" smtClean="0"/>
          </a:p>
          <a:p>
            <a:pPr eaLnBrk="1" hangingPunct="1">
              <a:buClr>
                <a:schemeClr val="accent2"/>
              </a:buClr>
            </a:pPr>
            <a:r>
              <a:rPr lang="en-US" altLang="en-US" sz="1800" dirty="0" smtClean="0"/>
              <a:t>SCORAI - 2016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1312863" y="5424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– Preliminary Perceptions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752600"/>
            <a:ext cx="7696200" cy="3874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8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We find award-winners tend to cluster around one of the bottom lines</a:t>
            </a:r>
          </a:p>
          <a:p>
            <a:pPr marL="342900" indent="-342900">
              <a:lnSpc>
                <a:spcPct val="108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lnSpc>
                <a:spcPct val="108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Most cluster around </a:t>
            </a:r>
            <a:r>
              <a:rPr lang="en-US" b="1" dirty="0" smtClean="0"/>
              <a:t>double bottom line solutions</a:t>
            </a:r>
          </a:p>
          <a:p>
            <a:pPr marL="342900" indent="-342900">
              <a:lnSpc>
                <a:spcPct val="108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342900" indent="-342900">
              <a:lnSpc>
                <a:spcPct val="108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Only a few reflect a true triple bottom line</a:t>
            </a:r>
          </a:p>
          <a:p>
            <a:pPr>
              <a:lnSpc>
                <a:spcPct val="108000"/>
              </a:lnSpc>
              <a:spcAft>
                <a:spcPts val="1200"/>
              </a:spcAft>
            </a:pPr>
            <a:endParaRPr lang="en-US" dirty="0" smtClean="0"/>
          </a:p>
          <a:p>
            <a:pPr marL="342900" indent="-342900">
              <a:lnSpc>
                <a:spcPct val="108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38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Preliminary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r>
              <a:rPr lang="en-CA" sz="2400" dirty="0" smtClean="0"/>
              <a:t>All organizations need to maintain economic viability, e.g. firms, NGOs, non-profits</a:t>
            </a:r>
          </a:p>
          <a:p>
            <a:endParaRPr lang="en-CA" sz="1200" dirty="0"/>
          </a:p>
          <a:p>
            <a:r>
              <a:rPr lang="en-CA" sz="2400" dirty="0" smtClean="0"/>
              <a:t>Organization are more likely to initially focus on either environment OR social than balance all three pillars - they tend to hybridize goals</a:t>
            </a:r>
          </a:p>
          <a:p>
            <a:endParaRPr lang="en-CA" sz="1100" dirty="0"/>
          </a:p>
          <a:p>
            <a:r>
              <a:rPr lang="en-CA" sz="2400" dirty="0" smtClean="0"/>
              <a:t>A hybrid focus is common in sustainability goals and award categories</a:t>
            </a:r>
          </a:p>
          <a:p>
            <a:endParaRPr lang="en-CA" sz="1200" dirty="0"/>
          </a:p>
          <a:p>
            <a:r>
              <a:rPr lang="en-CA" sz="2400" dirty="0" smtClean="0"/>
              <a:t>Organizations try to avoid causing harm by acting responsibly not achieve ultimate sustainability</a:t>
            </a:r>
          </a:p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1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–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20000" cy="4114800"/>
          </a:xfrm>
        </p:spPr>
        <p:txBody>
          <a:bodyPr/>
          <a:lstStyle/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en-US" sz="2400" dirty="0" smtClean="0"/>
              <a:t>Categorize all of these trajectories, to develop a spectrum of sustainability</a:t>
            </a:r>
          </a:p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en-US" sz="2400" dirty="0" smtClean="0"/>
              <a:t>Consider </a:t>
            </a:r>
            <a:r>
              <a:rPr lang="en-US" sz="2400" i="1" dirty="0" smtClean="0"/>
              <a:t>outcomes </a:t>
            </a:r>
            <a:r>
              <a:rPr lang="en-US" sz="2400" dirty="0" smtClean="0"/>
              <a:t>of these pathways</a:t>
            </a:r>
          </a:p>
          <a:p>
            <a:pPr lvl="1">
              <a:lnSpc>
                <a:spcPct val="108000"/>
              </a:lnSpc>
              <a:spcAft>
                <a:spcPts val="1200"/>
              </a:spcAft>
            </a:pPr>
            <a:r>
              <a:rPr lang="en-US" sz="2200" dirty="0" smtClean="0"/>
              <a:t>How effective are these pathways at achieving the stated goals?</a:t>
            </a:r>
          </a:p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en-US" sz="2400" dirty="0" smtClean="0"/>
              <a:t>Investigate changes in trajectory over time</a:t>
            </a:r>
          </a:p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en-US" sz="2400" dirty="0"/>
              <a:t>D</a:t>
            </a:r>
            <a:r>
              <a:rPr lang="en-US" sz="2400" dirty="0" smtClean="0"/>
              <a:t>o the changes we’re seeing become aggregated at the societal level?  How?  </a:t>
            </a:r>
            <a:endParaRPr lang="en-US" sz="24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77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162800" cy="990600"/>
          </a:xfrm>
        </p:spPr>
        <p:txBody>
          <a:bodyPr/>
          <a:lstStyle/>
          <a:p>
            <a:pPr algn="ctr"/>
            <a:r>
              <a:rPr lang="en-CA" dirty="0" smtClean="0"/>
              <a:t>Thank You!</a:t>
            </a:r>
            <a:br>
              <a:rPr lang="en-CA" dirty="0" smtClean="0"/>
            </a:br>
            <a:r>
              <a:rPr lang="en-CA" dirty="0" smtClean="0"/>
              <a:t>Questions and Comments Welcomed!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1711" r="23068" b="9430"/>
          <a:stretch>
            <a:fillRect/>
          </a:stretch>
        </p:blipFill>
        <p:spPr bwMode="auto">
          <a:xfrm>
            <a:off x="457200" y="4866655"/>
            <a:ext cx="2465316" cy="1534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8300" y="1578221"/>
            <a:ext cx="7861300" cy="2169825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285750" indent="-285750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Font typeface="Wingdings" charset="2"/>
              <a:buChar char="§"/>
              <a:defRPr/>
            </a:pPr>
            <a:r>
              <a:rPr lang="en-US" sz="1800" dirty="0" smtClean="0">
                <a:solidFill>
                  <a:srgbClr val="005389"/>
                </a:solidFill>
                <a:latin typeface="Geneva" charset="0"/>
              </a:rPr>
              <a:t>Sustainability &amp; Environment</a:t>
            </a:r>
            <a:endParaRPr lang="en-US" sz="1800" dirty="0">
              <a:solidFill>
                <a:srgbClr val="005389"/>
              </a:solidFill>
              <a:latin typeface="Geneva" charset="0"/>
            </a:endParaRPr>
          </a:p>
          <a:p>
            <a:pPr marL="285750" indent="-285750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Font typeface="Wingdings" charset="2"/>
              <a:buChar char="§"/>
              <a:defRPr/>
            </a:pPr>
            <a:r>
              <a:rPr lang="en-US" sz="1800" dirty="0">
                <a:solidFill>
                  <a:srgbClr val="005389"/>
                </a:solidFill>
                <a:latin typeface="Geneva" charset="0"/>
              </a:rPr>
              <a:t>Global production networks</a:t>
            </a:r>
          </a:p>
          <a:p>
            <a:pPr marL="285750" indent="-285750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Font typeface="Wingdings" charset="2"/>
              <a:buChar char="§"/>
              <a:defRPr/>
            </a:pPr>
            <a:r>
              <a:rPr lang="en-US" sz="1800" dirty="0">
                <a:solidFill>
                  <a:srgbClr val="005389"/>
                </a:solidFill>
                <a:latin typeface="Geneva" charset="0"/>
              </a:rPr>
              <a:t>Social enterprises and hybrids</a:t>
            </a:r>
          </a:p>
          <a:p>
            <a:pPr marL="285750" indent="-285750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Font typeface="Wingdings" charset="2"/>
              <a:buChar char="§"/>
              <a:defRPr/>
            </a:pPr>
            <a:r>
              <a:rPr lang="en-US" sz="1800" dirty="0">
                <a:solidFill>
                  <a:srgbClr val="005389"/>
                </a:solidFill>
                <a:latin typeface="Geneva" charset="0"/>
              </a:rPr>
              <a:t>Workforce diversity</a:t>
            </a:r>
          </a:p>
          <a:p>
            <a:pPr marL="285750" indent="-285750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Font typeface="Wingdings" charset="2"/>
              <a:buChar char="§"/>
              <a:defRPr/>
            </a:pPr>
            <a:endParaRPr lang="en-US" sz="1800" dirty="0">
              <a:solidFill>
                <a:srgbClr val="005389"/>
              </a:solidFill>
              <a:latin typeface="Geneva" charset="0"/>
            </a:endParaRPr>
          </a:p>
          <a:p>
            <a:pPr marL="285750" indent="-285750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Font typeface="Wingdings" charset="2"/>
              <a:buChar char="§"/>
              <a:defRPr/>
            </a:pPr>
            <a:r>
              <a:rPr lang="en-US" sz="1800" dirty="0">
                <a:solidFill>
                  <a:srgbClr val="005389"/>
                </a:solidFill>
                <a:latin typeface="Geneva" charset="0"/>
              </a:rPr>
              <a:t>Employee ownership models</a:t>
            </a:r>
          </a:p>
          <a:p>
            <a:pPr marL="285750" indent="-285750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Font typeface="Wingdings" charset="2"/>
              <a:buChar char="§"/>
              <a:defRPr/>
            </a:pPr>
            <a:r>
              <a:rPr lang="en-US" sz="1800" dirty="0">
                <a:solidFill>
                  <a:srgbClr val="005389"/>
                </a:solidFill>
                <a:latin typeface="Geneva" charset="0"/>
              </a:rPr>
              <a:t>Sustainability standards</a:t>
            </a:r>
          </a:p>
          <a:p>
            <a:pPr marL="285750" indent="-285750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Font typeface="Wingdings" charset="2"/>
              <a:buChar char="§"/>
              <a:defRPr/>
            </a:pPr>
            <a:r>
              <a:rPr lang="en-US" sz="1800" dirty="0">
                <a:solidFill>
                  <a:srgbClr val="005389"/>
                </a:solidFill>
                <a:latin typeface="Geneva" charset="0"/>
              </a:rPr>
              <a:t>Positive organizing and leadership </a:t>
            </a:r>
          </a:p>
          <a:p>
            <a:pPr marL="285750" indent="-285750" eaLnBrk="1" hangingPunct="1">
              <a:lnSpc>
                <a:spcPct val="110000"/>
              </a:lnSpc>
              <a:spcBef>
                <a:spcPct val="50000"/>
              </a:spcBef>
              <a:buClr>
                <a:srgbClr val="800000"/>
              </a:buClr>
              <a:buFont typeface="Wingdings" charset="2"/>
              <a:buChar char="§"/>
              <a:defRPr/>
            </a:pPr>
            <a:r>
              <a:rPr lang="en-US" sz="1800" dirty="0">
                <a:solidFill>
                  <a:srgbClr val="005389"/>
                </a:solidFill>
                <a:latin typeface="Geneva" charset="0"/>
              </a:rPr>
              <a:t>Economic </a:t>
            </a:r>
            <a:r>
              <a:rPr lang="en-US" sz="1800" dirty="0" smtClean="0">
                <a:solidFill>
                  <a:srgbClr val="005389"/>
                </a:solidFill>
                <a:latin typeface="Geneva" charset="0"/>
              </a:rPr>
              <a:t>development</a:t>
            </a:r>
            <a:endParaRPr lang="en-US" sz="1600" dirty="0">
              <a:solidFill>
                <a:srgbClr val="005389"/>
              </a:solidFill>
              <a:latin typeface="Geneva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04800" y="1219200"/>
            <a:ext cx="85137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Geneva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Geneva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Geneva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Geneva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Geneva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Geneva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Geneva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Geneva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Geneva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>
                <a:solidFill>
                  <a:srgbClr val="D47600"/>
                </a:solidFill>
              </a:rPr>
              <a:t>The </a:t>
            </a:r>
            <a:r>
              <a:rPr lang="en-US" altLang="en-US" sz="1800" dirty="0">
                <a:solidFill>
                  <a:srgbClr val="D47600"/>
                </a:solidFill>
              </a:rPr>
              <a:t>OSC group </a:t>
            </a:r>
            <a:r>
              <a:rPr lang="en-US" altLang="en-US" sz="1800" dirty="0" smtClean="0">
                <a:solidFill>
                  <a:srgbClr val="D47600"/>
                </a:solidFill>
              </a:rPr>
              <a:t>studies </a:t>
            </a:r>
            <a:r>
              <a:rPr lang="en-US" altLang="en-US" sz="1800" dirty="0">
                <a:solidFill>
                  <a:srgbClr val="D47600"/>
                </a:solidFill>
              </a:rPr>
              <a:t>issues at the business-society intersection, including: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368300" y="3447979"/>
            <a:ext cx="85264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 b="1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buChar char="•"/>
              <a:defRPr sz="21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228600">
              <a:buChar char="–"/>
              <a:defRPr sz="19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428750" indent="-228600">
              <a:buChar char="-"/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5389"/>
              </a:buClr>
              <a:buFont typeface="Lucida Grande"/>
              <a:buNone/>
            </a:pPr>
            <a:r>
              <a:rPr lang="en-US" altLang="en-US" sz="1800" b="0" dirty="0">
                <a:solidFill>
                  <a:srgbClr val="005389"/>
                </a:solidFill>
                <a:cs typeface="Arial" panose="020B0604020202020204" pitchFamily="34" charset="0"/>
              </a:rPr>
              <a:t>Our many related </a:t>
            </a:r>
            <a:r>
              <a:rPr lang="en-US" altLang="en-US" sz="1800" dirty="0">
                <a:solidFill>
                  <a:srgbClr val="005389"/>
                </a:solidFill>
                <a:cs typeface="Arial" panose="020B0604020202020204" pitchFamily="34" charset="0"/>
              </a:rPr>
              <a:t>research centers and institutes </a:t>
            </a:r>
            <a:r>
              <a:rPr lang="en-US" altLang="en-US" sz="1800" b="0" dirty="0">
                <a:solidFill>
                  <a:srgbClr val="005389"/>
                </a:solidFill>
                <a:cs typeface="Arial" panose="020B0604020202020204" pitchFamily="34" charset="0"/>
              </a:rPr>
              <a:t>help to strengthen our educational environment. Among these </a:t>
            </a:r>
            <a:r>
              <a:rPr lang="en-US" altLang="en-US" sz="1800" b="0" dirty="0" smtClean="0">
                <a:solidFill>
                  <a:srgbClr val="005389"/>
                </a:solidFill>
                <a:cs typeface="Arial" panose="020B0604020202020204" pitchFamily="34" charset="0"/>
              </a:rPr>
              <a:t>are the</a:t>
            </a:r>
            <a:r>
              <a:rPr lang="en-US" altLang="en-US" sz="1800" dirty="0" smtClean="0">
                <a:solidFill>
                  <a:srgbClr val="005389"/>
                </a:solidFill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005389"/>
                </a:solidFill>
                <a:cs typeface="Arial" panose="020B0604020202020204" pitchFamily="34" charset="0"/>
              </a:rPr>
              <a:t>Entrepreneurship Center</a:t>
            </a:r>
            <a:r>
              <a:rPr lang="en-US" altLang="en-US" sz="1800" b="0" dirty="0">
                <a:solidFill>
                  <a:srgbClr val="005389"/>
                </a:solidFill>
                <a:cs typeface="Arial" panose="020B0604020202020204" pitchFamily="34" charset="0"/>
              </a:rPr>
              <a:t>, the </a:t>
            </a:r>
            <a:r>
              <a:rPr lang="en-US" altLang="en-US" sz="1800" dirty="0" smtClean="0">
                <a:solidFill>
                  <a:srgbClr val="005389"/>
                </a:solidFill>
                <a:cs typeface="Arial" panose="020B0604020202020204" pitchFamily="34" charset="0"/>
              </a:rPr>
              <a:t>Sustainable Solutions Lab, </a:t>
            </a:r>
            <a:r>
              <a:rPr lang="en-US" altLang="en-US" sz="1800" b="0" dirty="0">
                <a:solidFill>
                  <a:srgbClr val="005389"/>
                </a:solidFill>
                <a:cs typeface="Arial" panose="020B0604020202020204" pitchFamily="34" charset="0"/>
              </a:rPr>
              <a:t>the </a:t>
            </a:r>
            <a:r>
              <a:rPr lang="en-US" altLang="en-US" sz="1800" dirty="0">
                <a:solidFill>
                  <a:srgbClr val="005389"/>
                </a:solidFill>
                <a:cs typeface="Arial" panose="020B0604020202020204" pitchFamily="34" charset="0"/>
              </a:rPr>
              <a:t>Center for Sustainable Enterprise and Regional Competitiveness</a:t>
            </a:r>
            <a:r>
              <a:rPr lang="en-US" altLang="en-US" sz="1800" b="0" dirty="0">
                <a:solidFill>
                  <a:srgbClr val="005389"/>
                </a:solidFill>
                <a:cs typeface="Arial" panose="020B0604020202020204" pitchFamily="34" charset="0"/>
              </a:rPr>
              <a:t>, and the </a:t>
            </a:r>
            <a:r>
              <a:rPr lang="en-US" altLang="en-US" sz="1800" dirty="0">
                <a:solidFill>
                  <a:srgbClr val="005389"/>
                </a:solidFill>
                <a:cs typeface="Arial" panose="020B0604020202020204" pitchFamily="34" charset="0"/>
              </a:rPr>
              <a:t>Collaborative Institute for Oceans, Climate, and Security</a:t>
            </a:r>
            <a:r>
              <a:rPr lang="en-US" altLang="en-US" sz="1800" b="0" dirty="0">
                <a:solidFill>
                  <a:srgbClr val="005389"/>
                </a:solidFill>
                <a:cs typeface="Arial" panose="020B0604020202020204" pitchFamily="34" charset="0"/>
              </a:rPr>
              <a:t>.</a:t>
            </a:r>
            <a:endParaRPr lang="en-US" altLang="en-US" sz="2800" b="0" dirty="0">
              <a:solidFill>
                <a:srgbClr val="005389"/>
              </a:solidFill>
              <a:cs typeface="Arial" panose="020B0604020202020204" pitchFamily="34" charset="0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3259138" y="4782645"/>
            <a:ext cx="4729162" cy="192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 b="1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buChar char="•"/>
              <a:defRPr sz="21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228600">
              <a:buChar char="–"/>
              <a:defRPr sz="19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428750" indent="-228600">
              <a:buChar char="-"/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defRPr sz="1700">
                <a:solidFill>
                  <a:srgbClr val="00315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5389"/>
              </a:buClr>
              <a:buFont typeface="Lucida Grande"/>
              <a:buNone/>
            </a:pPr>
            <a:r>
              <a:rPr lang="en-US" altLang="en-US" sz="1700" dirty="0" smtClean="0">
                <a:solidFill>
                  <a:srgbClr val="A33F1F"/>
                </a:solidFill>
                <a:latin typeface="Arial Narrow" panose="020B0606020202030204" pitchFamily="34" charset="0"/>
              </a:rPr>
              <a:t>To Contact Chris:</a:t>
            </a:r>
            <a:endParaRPr lang="en-US" altLang="en-US" sz="1700" dirty="0">
              <a:solidFill>
                <a:srgbClr val="A33F1F"/>
              </a:solidFill>
              <a:latin typeface="Arial Narrow" panose="020B0606020202030204" pitchFamily="34" charset="0"/>
            </a:endParaRPr>
          </a:p>
          <a:p>
            <a:pPr>
              <a:spcBef>
                <a:spcPct val="20000"/>
              </a:spcBef>
              <a:buClr>
                <a:srgbClr val="005389"/>
              </a:buClr>
              <a:buFont typeface="Lucida Grande"/>
              <a:buNone/>
            </a:pPr>
            <a:r>
              <a:rPr lang="en-US" altLang="en-US" sz="1700" dirty="0" smtClean="0">
                <a:solidFill>
                  <a:srgbClr val="005389"/>
                </a:solidFill>
                <a:latin typeface="Arial Narrow" panose="020B0606020202030204" pitchFamily="34" charset="0"/>
              </a:rPr>
              <a:t>Christopher.whyna001@umb.edu</a:t>
            </a:r>
            <a:endParaRPr lang="en-US" altLang="en-US" sz="1700" dirty="0">
              <a:solidFill>
                <a:srgbClr val="005389"/>
              </a:solidFill>
              <a:latin typeface="Arial Narrow" panose="020B0606020202030204" pitchFamily="34" charset="0"/>
            </a:endParaRPr>
          </a:p>
          <a:p>
            <a:pPr>
              <a:spcBef>
                <a:spcPct val="20000"/>
              </a:spcBef>
              <a:buClr>
                <a:srgbClr val="005389"/>
              </a:buClr>
              <a:buFont typeface="Lucida Grande"/>
              <a:buNone/>
            </a:pPr>
            <a:r>
              <a:rPr lang="en-US" altLang="en-US" sz="1700" dirty="0" smtClean="0">
                <a:solidFill>
                  <a:srgbClr val="A33F1F"/>
                </a:solidFill>
                <a:latin typeface="Arial Narrow" panose="020B0606020202030204" pitchFamily="34" charset="0"/>
              </a:rPr>
              <a:t>Learn More </a:t>
            </a:r>
            <a:r>
              <a:rPr lang="en-US" altLang="en-US" sz="1700" dirty="0">
                <a:solidFill>
                  <a:srgbClr val="A33F1F"/>
                </a:solidFill>
                <a:latin typeface="Arial Narrow" panose="020B0606020202030204" pitchFamily="34" charset="0"/>
              </a:rPr>
              <a:t>A</a:t>
            </a:r>
            <a:r>
              <a:rPr lang="en-US" altLang="en-US" sz="1700" dirty="0" smtClean="0">
                <a:solidFill>
                  <a:srgbClr val="A33F1F"/>
                </a:solidFill>
                <a:latin typeface="Arial Narrow" panose="020B0606020202030204" pitchFamily="34" charset="0"/>
              </a:rPr>
              <a:t>bout OSC:</a:t>
            </a:r>
            <a:endParaRPr lang="en-US" altLang="en-US" sz="1700" dirty="0">
              <a:solidFill>
                <a:srgbClr val="A33F1F"/>
              </a:solidFill>
              <a:latin typeface="Arial Narrow" panose="020B0606020202030204" pitchFamily="34" charset="0"/>
            </a:endParaRPr>
          </a:p>
          <a:p>
            <a:pPr>
              <a:spcBef>
                <a:spcPct val="20000"/>
              </a:spcBef>
              <a:buClr>
                <a:srgbClr val="005389"/>
              </a:buClr>
              <a:buFont typeface="Lucida Grande"/>
              <a:buNone/>
            </a:pPr>
            <a:r>
              <a:rPr lang="en-US" altLang="en-US" sz="1700" dirty="0">
                <a:solidFill>
                  <a:srgbClr val="005389"/>
                </a:solidFill>
                <a:latin typeface="Arial Narrow" panose="020B0606020202030204" pitchFamily="34" charset="0"/>
              </a:rPr>
              <a:t>http://organizationsandsocialchange.wordpress.com</a:t>
            </a:r>
          </a:p>
          <a:p>
            <a:pPr>
              <a:spcBef>
                <a:spcPct val="20000"/>
              </a:spcBef>
              <a:buClr>
                <a:srgbClr val="005389"/>
              </a:buClr>
              <a:buFont typeface="Lucida Grande"/>
              <a:buNone/>
            </a:pPr>
            <a:r>
              <a:rPr lang="en-US" altLang="en-US" sz="1700" dirty="0">
                <a:solidFill>
                  <a:srgbClr val="005389"/>
                </a:solidFill>
                <a:latin typeface="Arial Narrow" panose="020B0606020202030204" pitchFamily="34" charset="0"/>
              </a:rPr>
              <a:t>or www.umb.edu/phdcm</a:t>
            </a:r>
          </a:p>
        </p:txBody>
      </p:sp>
      <p:cxnSp>
        <p:nvCxnSpPr>
          <p:cNvPr id="12" name="Straight Connector 10"/>
          <p:cNvCxnSpPr>
            <a:cxnSpLocks noChangeShapeType="1"/>
          </p:cNvCxnSpPr>
          <p:nvPr/>
        </p:nvCxnSpPr>
        <p:spPr bwMode="auto">
          <a:xfrm>
            <a:off x="304800" y="3352800"/>
            <a:ext cx="807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0"/>
          <p:cNvCxnSpPr>
            <a:cxnSpLocks noChangeShapeType="1"/>
          </p:cNvCxnSpPr>
          <p:nvPr/>
        </p:nvCxnSpPr>
        <p:spPr bwMode="auto">
          <a:xfrm>
            <a:off x="304800" y="1219200"/>
            <a:ext cx="807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628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 slides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5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990600"/>
          </a:xfrm>
        </p:spPr>
        <p:txBody>
          <a:bodyPr/>
          <a:lstStyle/>
          <a:p>
            <a:r>
              <a:rPr lang="en-US" b="1" u="sng" dirty="0" smtClean="0"/>
              <a:t>Award Categories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6629400" cy="5562600"/>
          </a:xfrm>
        </p:spPr>
        <p:txBody>
          <a:bodyPr/>
          <a:lstStyle/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Climate Action 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Clean Water, Sanitation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Renewable Energy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Food, Local Harvest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Green Economy, Decent Work for All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Innovation / Transportation / Green Buildings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Sustainable Cities &amp; Communities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Gender Equality / Peace, Justice, Strong Institutions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Quality Education &amp; Human Development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/>
              <a:t>Good Health, Integrative Healing, Well </a:t>
            </a:r>
            <a:r>
              <a:rPr lang="en-US" dirty="0" smtClean="0"/>
              <a:t>Being</a:t>
            </a:r>
          </a:p>
          <a:p>
            <a:pPr marL="457200" lvl="1" indent="0">
              <a:spcAft>
                <a:spcPts val="1000"/>
              </a:spcAft>
              <a:buSzPct val="80000"/>
              <a:buNone/>
            </a:pPr>
            <a:r>
              <a:rPr lang="en-US" dirty="0" smtClean="0"/>
              <a:t>Lifestyle – Responsible Consumption and Production </a:t>
            </a:r>
          </a:p>
          <a:p>
            <a:pPr lvl="1">
              <a:spcAft>
                <a:spcPts val="10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7620000" y="0"/>
            <a:ext cx="1828800" cy="70104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416458" y="1143000"/>
            <a:ext cx="5813141" cy="5181600"/>
          </a:xfrm>
          <a:prstGeom prst="ellipse">
            <a:avLst/>
          </a:prstGeom>
          <a:solidFill>
            <a:srgbClr val="F9EBCB"/>
          </a:solidFill>
          <a:ln w="38100" cap="flat" cmpd="dbl" algn="ctr">
            <a:solidFill>
              <a:srgbClr val="D47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209800" cy="1899290"/>
          </a:xfrm>
          <a:ln>
            <a:solidFill>
              <a:srgbClr val="C59217"/>
            </a:solidFill>
          </a:ln>
        </p:spPr>
        <p:txBody>
          <a:bodyPr/>
          <a:lstStyle/>
          <a:p>
            <a:r>
              <a:rPr lang="en-US" dirty="0" smtClean="0"/>
              <a:t>Visual Analysis of Award Categories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618" y="3200400"/>
            <a:ext cx="2413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Environmental</a:t>
            </a:r>
          </a:p>
          <a:p>
            <a:pPr algn="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Benefit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0" y="32004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Social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Benefit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9459" y="6172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Economic Benefit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0859" y="685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Triple-Bottom-Line Benefit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5029200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Responsible Consumption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8862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Education,  Human Development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312420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Gender Equality, Reducing Inequity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1676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Eco</a:t>
            </a:r>
          </a:p>
          <a:p>
            <a:pPr algn="ctr"/>
            <a:r>
              <a:rPr lang="en-US" sz="1600" dirty="0" smtClean="0"/>
              <a:t>Products, Innovation 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28194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Transport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3886200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Green Buildings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3048000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New Economy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1828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Food, Hunger, Harvest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" y="5029200"/>
            <a:ext cx="1447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Energy Generation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438400" y="31242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Water &amp; Material Resources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03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Business Models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543800" cy="4572000"/>
          </a:xfrm>
        </p:spPr>
        <p:txBody>
          <a:bodyPr/>
          <a:lstStyle/>
          <a:p>
            <a:r>
              <a:rPr lang="en-US" dirty="0" smtClean="0"/>
              <a:t>Each ‘Bottom Line’ is expressed by organizations in terms of:</a:t>
            </a:r>
          </a:p>
          <a:p>
            <a:pPr lvl="1"/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Projects, Initiatives</a:t>
            </a:r>
          </a:p>
          <a:p>
            <a:pPr lvl="1"/>
            <a:r>
              <a:rPr lang="en-US" dirty="0" smtClean="0"/>
              <a:t>Internal Operations (energy use, also e.g. hiring practices)</a:t>
            </a:r>
          </a:p>
          <a:p>
            <a:pPr lvl="1"/>
            <a:r>
              <a:rPr lang="en-US" dirty="0" smtClean="0"/>
              <a:t>Collaborations</a:t>
            </a:r>
            <a:r>
              <a:rPr lang="en-US" dirty="0"/>
              <a:t>, </a:t>
            </a:r>
            <a:r>
              <a:rPr lang="en-US" dirty="0" smtClean="0"/>
              <a:t>Alliances</a:t>
            </a:r>
          </a:p>
          <a:p>
            <a:pPr lvl="1"/>
            <a:endParaRPr lang="en-US" dirty="0"/>
          </a:p>
          <a:p>
            <a:r>
              <a:rPr lang="en-US" dirty="0" smtClean="0"/>
              <a:t>Each of these expressions (ventures) has a Business Model </a:t>
            </a:r>
          </a:p>
          <a:p>
            <a:pPr lvl="1"/>
            <a:r>
              <a:rPr lang="en-US" dirty="0" smtClean="0"/>
              <a:t>Essentially: What keeps the venture running? </a:t>
            </a:r>
          </a:p>
          <a:p>
            <a:pPr lvl="1"/>
            <a:r>
              <a:rPr lang="en-US" dirty="0" smtClean="0"/>
              <a:t>How are all the activities maintained – paid for?</a:t>
            </a:r>
          </a:p>
          <a:p>
            <a:pPr lvl="1"/>
            <a:r>
              <a:rPr lang="en-US" dirty="0" smtClean="0"/>
              <a:t>Revenues (and her gains) minus all costs = bottom line</a:t>
            </a:r>
          </a:p>
          <a:p>
            <a:pPr lvl="1"/>
            <a:endParaRPr lang="en-US" dirty="0"/>
          </a:p>
          <a:p>
            <a:r>
              <a:rPr lang="en-US" dirty="0" smtClean="0"/>
              <a:t>New bottom lines (creating or expanding) require new business models.  Thus, a tool for understanding trajectories of new economy companies.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Sustainable Organizations and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r>
              <a:rPr lang="en-CA" sz="2400" dirty="0" smtClean="0"/>
              <a:t>Sustainability is a societal-level issue</a:t>
            </a:r>
          </a:p>
          <a:p>
            <a:pPr lvl="1"/>
            <a:r>
              <a:rPr lang="en-CA" sz="2200" dirty="0" smtClean="0"/>
              <a:t>Sustainability, Sustainable Development or Sustainable Consumption </a:t>
            </a:r>
          </a:p>
          <a:p>
            <a:pPr marL="457200" lvl="1" indent="0">
              <a:buNone/>
            </a:pPr>
            <a:endParaRPr lang="en-CA" sz="1200" dirty="0" smtClean="0"/>
          </a:p>
          <a:p>
            <a:r>
              <a:rPr lang="en-CA" sz="2400" dirty="0"/>
              <a:t>We can’t solve sustainability the way we’ve addressed climate change.  So, how to proceed? </a:t>
            </a:r>
          </a:p>
          <a:p>
            <a:endParaRPr lang="en-CA" sz="1200" dirty="0" smtClean="0"/>
          </a:p>
          <a:p>
            <a:r>
              <a:rPr lang="en-CA" sz="2400" dirty="0" smtClean="0"/>
              <a:t>Action toward sustainability is organization-level process</a:t>
            </a:r>
          </a:p>
          <a:p>
            <a:pPr lvl="1"/>
            <a:r>
              <a:rPr lang="en-CA" sz="2200" dirty="0" smtClean="0"/>
              <a:t>Products, services, programs, initiatives</a:t>
            </a:r>
          </a:p>
          <a:p>
            <a:pPr lvl="1"/>
            <a:r>
              <a:rPr lang="en-CA" sz="2200" dirty="0" smtClean="0"/>
              <a:t>Business models and organizational forms</a:t>
            </a:r>
          </a:p>
          <a:p>
            <a:pPr marL="457200" lvl="1" indent="0">
              <a:buNone/>
            </a:pPr>
            <a:r>
              <a:rPr lang="en-CA" sz="2200" dirty="0"/>
              <a:t> </a:t>
            </a:r>
            <a:endParaRPr lang="en-CA" sz="2400" dirty="0" smtClean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 smtClean="0"/>
          </a:p>
          <a:p>
            <a:endParaRPr lang="en-CA" sz="24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6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6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6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6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72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Pillars of the Triple Bottom 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114800"/>
          </a:xfrm>
        </p:spPr>
        <p:txBody>
          <a:bodyPr/>
          <a:lstStyle/>
          <a:p>
            <a:r>
              <a:rPr lang="en-CA" sz="2400" dirty="0"/>
              <a:t>Economic</a:t>
            </a:r>
          </a:p>
          <a:p>
            <a:pPr lvl="1"/>
            <a:r>
              <a:rPr lang="en-CA" sz="2200" dirty="0" smtClean="0"/>
              <a:t>Increases wealth and prosperity</a:t>
            </a:r>
            <a:endParaRPr lang="en-CA" sz="2200" dirty="0"/>
          </a:p>
          <a:p>
            <a:r>
              <a:rPr lang="en-CA" sz="2400" dirty="0" smtClean="0"/>
              <a:t>Environmental</a:t>
            </a:r>
          </a:p>
          <a:p>
            <a:pPr lvl="1"/>
            <a:r>
              <a:rPr lang="en-CA" sz="2200" dirty="0" smtClean="0"/>
              <a:t>Operates responsibly within planetary boundaries</a:t>
            </a:r>
            <a:endParaRPr lang="en-CA" sz="2200" dirty="0"/>
          </a:p>
          <a:p>
            <a:r>
              <a:rPr lang="en-CA" sz="2400" dirty="0" smtClean="0"/>
              <a:t>Social</a:t>
            </a:r>
          </a:p>
          <a:p>
            <a:pPr lvl="1"/>
            <a:r>
              <a:rPr lang="en-CA" sz="2200" dirty="0" smtClean="0"/>
              <a:t>Increases human security, standards of living, education, healthcare, opportunity, etc.</a:t>
            </a:r>
          </a:p>
          <a:p>
            <a:endParaRPr lang="en-CA" sz="2400" dirty="0" smtClean="0"/>
          </a:p>
          <a:p>
            <a:r>
              <a:rPr lang="en-CA" sz="2400" dirty="0" smtClean="0"/>
              <a:t>Triple Bottom Line measures all</a:t>
            </a:r>
            <a:r>
              <a:rPr lang="en-CA" sz="2200" dirty="0" smtClean="0"/>
              <a:t> three categories</a:t>
            </a:r>
            <a:endParaRPr lang="en-CA" sz="2200" dirty="0"/>
          </a:p>
          <a:p>
            <a:endParaRPr lang="en-CA" sz="2400" dirty="0"/>
          </a:p>
          <a:p>
            <a:endParaRPr lang="en-US" sz="24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6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6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6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6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9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Drivers for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CA" sz="2400" dirty="0" smtClean="0"/>
              <a:t>Organizational stakeholders are demanding action on various dimensions of sustainability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CA" sz="2200" dirty="0" smtClean="0"/>
              <a:t>Customers want ‘green’ products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CA" sz="2200" dirty="0" smtClean="0"/>
              <a:t>Execs &amp; entrepreneurs want to capture new markets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CA" sz="2200" dirty="0" smtClean="0"/>
              <a:t>Investors are willing to bet on ‘new economy’ and sustainability innovations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CA" sz="2200" dirty="0" smtClean="0"/>
              <a:t>Government legislation &amp; private governance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CA" sz="1200" dirty="0" smtClean="0"/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CA" sz="2800" i="1" dirty="0" smtClean="0"/>
              <a:t>Huge variety in business model innovations</a:t>
            </a:r>
            <a:endParaRPr lang="en-US" sz="2400" i="1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4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610600" cy="990600"/>
          </a:xfrm>
        </p:spPr>
        <p:txBody>
          <a:bodyPr/>
          <a:lstStyle/>
          <a:p>
            <a:r>
              <a:rPr lang="en-CA" dirty="0" smtClean="0"/>
              <a:t>Organizational Responses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CA" sz="2400" dirty="0" smtClean="0"/>
              <a:t>Develop strategy which reflects intentions and resources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CA" sz="12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CA" sz="2400" dirty="0" smtClean="0"/>
              <a:t>Strategy expressed through projects, initiatives, value propositions, business models, organizational forms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CA" sz="2200" dirty="0" smtClean="0"/>
              <a:t>Each presents a unique pathway for action</a:t>
            </a:r>
            <a:r>
              <a:rPr lang="en-CA" sz="2200" dirty="0"/>
              <a:t>!</a:t>
            </a:r>
            <a:endParaRPr lang="en-CA" sz="22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CA" sz="1200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CA" sz="2400" dirty="0" smtClean="0"/>
              <a:t>The aggregate of these pathways form a trajectory of sustainability for the organization.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CA" sz="24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CA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89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5715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Single (First) Bottom Line: </a:t>
            </a:r>
          </a:p>
          <a:p>
            <a:pPr algn="ctr"/>
            <a:r>
              <a:rPr lang="en-US" sz="1800" dirty="0" smtClean="0"/>
              <a:t>Financial 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3276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Double Bottom Line: </a:t>
            </a:r>
          </a:p>
          <a:p>
            <a:pPr algn="ctr"/>
            <a:r>
              <a:rPr lang="en-US" sz="1800" dirty="0" smtClean="0"/>
              <a:t>+ Social Benefit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352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Double Bottom Line: </a:t>
            </a:r>
          </a:p>
          <a:p>
            <a:pPr algn="ctr"/>
            <a:r>
              <a:rPr lang="en-US" sz="1800" dirty="0" smtClean="0"/>
              <a:t>+ Environmental Benefit 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1219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Triple Bottom Line: </a:t>
            </a:r>
          </a:p>
          <a:p>
            <a:pPr algn="ctr"/>
            <a:r>
              <a:rPr lang="en-US" sz="1800" dirty="0" smtClean="0"/>
              <a:t> Financial + Environmental + Social </a:t>
            </a:r>
            <a:endParaRPr lang="en-US" sz="1800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4953000" y="3962400"/>
            <a:ext cx="1295400" cy="1371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2971800" y="3962400"/>
            <a:ext cx="1371600" cy="14478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2895600" y="1981200"/>
            <a:ext cx="1371600" cy="1752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81456F"/>
            </a:solidFill>
            <a:prstDash val="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 flipV="1">
            <a:off x="4724400" y="1981200"/>
            <a:ext cx="1447800" cy="16764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81456F"/>
            </a:solidFill>
            <a:prstDash val="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 flipV="1">
            <a:off x="4572000" y="1981200"/>
            <a:ext cx="76200" cy="34290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37373"/>
            </a:solidFill>
            <a:prstDash val="lgDashDot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 rot="19444050">
            <a:off x="1849518" y="4715948"/>
            <a:ext cx="1828800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Times"/>
                <a:cs typeface="Times"/>
              </a:rPr>
              <a:t>Add  environmental </a:t>
            </a:r>
          </a:p>
          <a:p>
            <a:pPr algn="r"/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Times"/>
                <a:cs typeface="Times"/>
              </a:rPr>
              <a:t>focus</a:t>
            </a:r>
            <a:endParaRPr lang="en-US" sz="1800" i="1" dirty="0">
              <a:solidFill>
                <a:schemeClr val="accent6">
                  <a:lumMod val="75000"/>
                </a:schemeClr>
              </a:solidFill>
              <a:latin typeface="Times"/>
              <a:cs typeface="Times"/>
            </a:endParaRPr>
          </a:p>
        </p:txBody>
      </p:sp>
      <p:sp>
        <p:nvSpPr>
          <p:cNvPr id="41" name="TextBox 40"/>
          <p:cNvSpPr txBox="1"/>
          <p:nvPr/>
        </p:nvSpPr>
        <p:spPr>
          <a:xfrm rot="1474939">
            <a:off x="5747974" y="4605746"/>
            <a:ext cx="1828800" cy="92333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Times"/>
                <a:cs typeface="Times"/>
              </a:rPr>
              <a:t>Add  </a:t>
            </a:r>
          </a:p>
          <a:p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Times"/>
                <a:cs typeface="Times"/>
              </a:rPr>
              <a:t>social </a:t>
            </a:r>
          </a:p>
          <a:p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Times"/>
                <a:cs typeface="Times"/>
              </a:rPr>
              <a:t>focus</a:t>
            </a:r>
            <a:endParaRPr lang="en-US" sz="1800" i="1" dirty="0">
              <a:solidFill>
                <a:schemeClr val="accent6">
                  <a:lumMod val="75000"/>
                </a:schemeClr>
              </a:solidFill>
              <a:latin typeface="Times"/>
              <a:cs typeface="Times"/>
            </a:endParaRPr>
          </a:p>
        </p:txBody>
      </p:sp>
      <p:sp>
        <p:nvSpPr>
          <p:cNvPr id="42" name="TextBox 41"/>
          <p:cNvSpPr txBox="1"/>
          <p:nvPr/>
        </p:nvSpPr>
        <p:spPr>
          <a:xfrm rot="1847847">
            <a:off x="1707629" y="2003274"/>
            <a:ext cx="1828800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7B4774"/>
                </a:solidFill>
                <a:latin typeface="Times"/>
                <a:cs typeface="Times"/>
              </a:rPr>
              <a:t>Add again -  </a:t>
            </a:r>
          </a:p>
          <a:p>
            <a:pPr algn="r"/>
            <a:r>
              <a:rPr lang="en-US" sz="1800" i="1" dirty="0" smtClean="0">
                <a:solidFill>
                  <a:srgbClr val="7B4774"/>
                </a:solidFill>
                <a:latin typeface="Times"/>
                <a:cs typeface="Times"/>
              </a:rPr>
              <a:t>a  social </a:t>
            </a:r>
          </a:p>
          <a:p>
            <a:pPr algn="r"/>
            <a:r>
              <a:rPr lang="en-US" sz="1800" i="1" dirty="0" smtClean="0">
                <a:solidFill>
                  <a:srgbClr val="7B4774"/>
                </a:solidFill>
                <a:latin typeface="Times"/>
                <a:cs typeface="Times"/>
              </a:rPr>
              <a:t>bottom line</a:t>
            </a:r>
            <a:endParaRPr lang="en-US" sz="1800" i="1" dirty="0">
              <a:solidFill>
                <a:srgbClr val="7B4774"/>
              </a:solidFill>
              <a:latin typeface="Times"/>
              <a:cs typeface="Times"/>
            </a:endParaRPr>
          </a:p>
        </p:txBody>
      </p:sp>
      <p:sp>
        <p:nvSpPr>
          <p:cNvPr id="43" name="TextBox 42"/>
          <p:cNvSpPr txBox="1"/>
          <p:nvPr/>
        </p:nvSpPr>
        <p:spPr>
          <a:xfrm rot="19922584">
            <a:off x="5596122" y="1898802"/>
            <a:ext cx="1828800" cy="92333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rgbClr val="7B4774"/>
                </a:solidFill>
                <a:latin typeface="Times"/>
                <a:cs typeface="Times"/>
              </a:rPr>
              <a:t>Add again – </a:t>
            </a:r>
          </a:p>
          <a:p>
            <a:r>
              <a:rPr lang="en-US" sz="1800" i="1" dirty="0" smtClean="0">
                <a:solidFill>
                  <a:srgbClr val="7B4774"/>
                </a:solidFill>
                <a:latin typeface="Times"/>
                <a:cs typeface="Times"/>
              </a:rPr>
              <a:t>an environmental</a:t>
            </a:r>
            <a:endParaRPr lang="en-US" sz="1800" i="1" dirty="0">
              <a:solidFill>
                <a:srgbClr val="7B4774"/>
              </a:solidFill>
              <a:latin typeface="Times"/>
              <a:cs typeface="Times"/>
            </a:endParaRPr>
          </a:p>
          <a:p>
            <a:r>
              <a:rPr lang="en-US" sz="1800" i="1" dirty="0">
                <a:solidFill>
                  <a:srgbClr val="7B4774"/>
                </a:solidFill>
                <a:latin typeface="Times"/>
                <a:cs typeface="Times"/>
              </a:rPr>
              <a:t>bottom line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162800" cy="990600"/>
          </a:xfrm>
        </p:spPr>
        <p:txBody>
          <a:bodyPr/>
          <a:lstStyle/>
          <a:p>
            <a:r>
              <a:rPr lang="en-US" dirty="0" smtClean="0"/>
              <a:t>Organizational Trajectories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1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40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382000" cy="990600"/>
          </a:xfrm>
        </p:spPr>
        <p:txBody>
          <a:bodyPr/>
          <a:lstStyle/>
          <a:p>
            <a:pPr marL="0" indent="0"/>
            <a:r>
              <a:rPr lang="en-US" dirty="0" smtClean="0"/>
              <a:t>Moving Beyond the Financial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20000" cy="44196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First = </a:t>
            </a:r>
            <a:r>
              <a:rPr lang="en-US" sz="2400" u="sng" dirty="0" smtClean="0"/>
              <a:t>Economic</a:t>
            </a:r>
            <a:r>
              <a:rPr lang="en-US" sz="2400" dirty="0" smtClean="0"/>
              <a:t> sustainability (survival)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Sustain the organization – “stay in business” 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$ Revenue &gt; $ Costs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Second = </a:t>
            </a:r>
            <a:r>
              <a:rPr lang="en-US" sz="2400" u="sng" dirty="0" smtClean="0"/>
              <a:t>Environmental</a:t>
            </a:r>
            <a:r>
              <a:rPr lang="en-US" sz="2400" dirty="0" smtClean="0"/>
              <a:t> OR </a:t>
            </a:r>
            <a:r>
              <a:rPr lang="en-US" sz="2400" u="sng" dirty="0" smtClean="0"/>
              <a:t>Social</a:t>
            </a:r>
            <a:r>
              <a:rPr lang="en-US" sz="2400" dirty="0" smtClean="0"/>
              <a:t> Benefits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Incorporation of either ecological or social goals into a viable business model </a:t>
            </a:r>
            <a:r>
              <a:rPr lang="en-US" sz="2000" b="1" dirty="0" smtClean="0"/>
              <a:t>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1200" b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400" b="1" dirty="0" smtClean="0"/>
              <a:t>Triple-Bottom-Line is ultimate objective!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400" b="1" dirty="0" smtClean="0"/>
              <a:t>Along the way, there is an entire spectrum of responses!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591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543800" cy="4114800"/>
          </a:xfrm>
        </p:spPr>
        <p:txBody>
          <a:bodyPr/>
          <a:lstStyle/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en-US" sz="2400" dirty="0"/>
              <a:t>Are sustainability award </a:t>
            </a:r>
            <a:r>
              <a:rPr lang="en-US" sz="2400" dirty="0" smtClean="0"/>
              <a:t>winning organizations </a:t>
            </a:r>
            <a:r>
              <a:rPr lang="en-US" sz="2400" dirty="0"/>
              <a:t>Triple-Bottom Line companies? </a:t>
            </a:r>
          </a:p>
          <a:p>
            <a:pPr>
              <a:lnSpc>
                <a:spcPct val="108000"/>
              </a:lnSpc>
              <a:spcAft>
                <a:spcPts val="1200"/>
              </a:spcAft>
            </a:pPr>
            <a:endParaRPr lang="en-US" sz="1200" dirty="0" smtClean="0"/>
          </a:p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en-US" sz="2400" dirty="0" smtClean="0"/>
              <a:t>What are the pathways organizations choose to pursue sustainability? </a:t>
            </a:r>
          </a:p>
          <a:p>
            <a:pPr>
              <a:lnSpc>
                <a:spcPct val="108000"/>
              </a:lnSpc>
              <a:spcAft>
                <a:spcPts val="1200"/>
              </a:spcAft>
            </a:pPr>
            <a:endParaRPr lang="en-US" sz="1200" dirty="0" smtClean="0"/>
          </a:p>
          <a:p>
            <a:pPr>
              <a:lnSpc>
                <a:spcPct val="108000"/>
              </a:lnSpc>
              <a:spcAft>
                <a:spcPts val="1200"/>
              </a:spcAft>
            </a:pPr>
            <a:r>
              <a:rPr lang="en-US" sz="2400" dirty="0" smtClean="0"/>
              <a:t>Are </a:t>
            </a:r>
            <a:r>
              <a:rPr lang="en-US" sz="2400" dirty="0"/>
              <a:t>organizational responses to stakeholder demands generating a spectrum of sustainability?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CA" sz="2400" dirty="0" smtClean="0"/>
              <a:t>Identified organizations that give awards for sustainability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CA" sz="2400" dirty="0" smtClean="0"/>
              <a:t>Listed award-winning companies (includes non-profits</a:t>
            </a:r>
            <a:r>
              <a:rPr lang="en-CA" sz="2400" dirty="0"/>
              <a:t> &amp;</a:t>
            </a:r>
            <a:r>
              <a:rPr lang="en-CA" sz="2400" dirty="0" smtClean="0"/>
              <a:t> hybrids) over the past five years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CA" sz="2200" dirty="0" smtClean="0">
                <a:latin typeface="+mn-lt"/>
              </a:rPr>
              <a:t>Capture their age, resources, industry, location, etc.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CA" sz="2400" dirty="0" smtClean="0"/>
              <a:t>Examined awards winners’ web sites, to identify all of the unique pathways toward sustainability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CA" sz="2400" dirty="0" smtClean="0"/>
              <a:t>Analyzed pathways for similarities and differences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CA" sz="2200" dirty="0" smtClean="0"/>
              <a:t>  Organized them into categories of sustainability 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CA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6400800"/>
            <a:ext cx="8382000" cy="533400"/>
          </a:xfrm>
          <a:prstGeom prst="rect">
            <a:avLst/>
          </a:prstGeom>
          <a:solidFill>
            <a:srgbClr val="005389"/>
          </a:solidFill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1800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College of Management - Organizations and Social Change Program</a:t>
            </a:r>
          </a:p>
          <a:p>
            <a:pPr algn="ctr"/>
            <a:endParaRPr lang="en-US" altLang="en-US" sz="1800" dirty="0" smtClean="0">
              <a:solidFill>
                <a:schemeClr val="bg1"/>
              </a:solidFill>
              <a:latin typeface="+mn-lt"/>
              <a:ea typeface="ＭＳ Ｐゴシック" panose="020B0600070205080204" pitchFamily="34" charset="-128"/>
            </a:endParaRPr>
          </a:p>
          <a:p>
            <a:endParaRPr lang="en-US" altLang="en-US" sz="1800" baseline="-25000" dirty="0">
              <a:solidFill>
                <a:schemeClr val="bg1"/>
              </a:solidFill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9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5A8B"/>
      </a:dk1>
      <a:lt1>
        <a:srgbClr val="FFFFFF"/>
      </a:lt1>
      <a:dk2>
        <a:srgbClr val="A0CFEB"/>
      </a:dk2>
      <a:lt2>
        <a:srgbClr val="A79E70"/>
      </a:lt2>
      <a:accent1>
        <a:srgbClr val="D47600"/>
      </a:accent1>
      <a:accent2>
        <a:srgbClr val="988F86"/>
      </a:accent2>
      <a:accent3>
        <a:srgbClr val="C59217"/>
      </a:accent3>
      <a:accent4>
        <a:srgbClr val="A33F1F"/>
      </a:accent4>
      <a:accent5>
        <a:srgbClr val="CDE4F3"/>
      </a:accent5>
      <a:accent6>
        <a:srgbClr val="B28414"/>
      </a:accent6>
      <a:hlink>
        <a:srgbClr val="D47600"/>
      </a:hlink>
      <a:folHlink>
        <a:srgbClr val="A33F1F"/>
      </a:folHlink>
    </a:clrScheme>
    <a:fontScheme name="Blank Presentation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FFFFFF"/>
        </a:dk1>
        <a:lt1>
          <a:srgbClr val="FFFFFF"/>
        </a:lt1>
        <a:dk2>
          <a:srgbClr val="FFFFFF"/>
        </a:dk2>
        <a:lt2>
          <a:srgbClr val="005A8B"/>
        </a:lt2>
        <a:accent1>
          <a:srgbClr val="A0CFEB"/>
        </a:accent1>
        <a:accent2>
          <a:srgbClr val="C59217"/>
        </a:accent2>
        <a:accent3>
          <a:srgbClr val="FFFFFF"/>
        </a:accent3>
        <a:accent4>
          <a:srgbClr val="DADADA"/>
        </a:accent4>
        <a:accent5>
          <a:srgbClr val="CDE4F3"/>
        </a:accent5>
        <a:accent6>
          <a:srgbClr val="B28414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3816</TotalTime>
  <Words>980</Words>
  <Application>Microsoft Office PowerPoint</Application>
  <PresentationFormat>On-screen Show (4:3)</PresentationFormat>
  <Paragraphs>195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MS PGothic</vt:lpstr>
      <vt:lpstr>MS PGothic</vt:lpstr>
      <vt:lpstr>Arial</vt:lpstr>
      <vt:lpstr>Arial Bold</vt:lpstr>
      <vt:lpstr>Arial Narrow</vt:lpstr>
      <vt:lpstr>Geneva</vt:lpstr>
      <vt:lpstr>Lucida Grande</vt:lpstr>
      <vt:lpstr>Times</vt:lpstr>
      <vt:lpstr>Wingdings</vt:lpstr>
      <vt:lpstr>ヒラギノ角ゴ Pro W3</vt:lpstr>
      <vt:lpstr>Blank Presentation</vt:lpstr>
      <vt:lpstr>Prosperity for All: Are Business Model Innovations Leading to a Spectrum of Sustainability Outcomes</vt:lpstr>
      <vt:lpstr>Sustainable Organizations and Societies</vt:lpstr>
      <vt:lpstr>Three Pillars of the Triple Bottom Line </vt:lpstr>
      <vt:lpstr>Drivers for Organizations</vt:lpstr>
      <vt:lpstr>Organizational Responses</vt:lpstr>
      <vt:lpstr>Organizational Trajectories</vt:lpstr>
      <vt:lpstr>Moving Beyond the Financial Bottom Line</vt:lpstr>
      <vt:lpstr>Research Questions </vt:lpstr>
      <vt:lpstr>Data and Methods</vt:lpstr>
      <vt:lpstr>Analysis – Preliminary Perceptions</vt:lpstr>
      <vt:lpstr>Preliminary Conclusions</vt:lpstr>
      <vt:lpstr>Analysis – Next Steps</vt:lpstr>
      <vt:lpstr>Thank You! Questions and Comments Welcomed!</vt:lpstr>
      <vt:lpstr>Back up slides </vt:lpstr>
      <vt:lpstr>Award Categories</vt:lpstr>
      <vt:lpstr>Visual Analysis of Award Categories</vt:lpstr>
      <vt:lpstr>Sustainability Business Models </vt:lpstr>
    </vt:vector>
  </TitlesOfParts>
  <Company>CMN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CMN</dc:creator>
  <cp:lastModifiedBy>b.lichtenstein</cp:lastModifiedBy>
  <cp:revision>212</cp:revision>
  <dcterms:created xsi:type="dcterms:W3CDTF">2009-04-07T15:06:50Z</dcterms:created>
  <dcterms:modified xsi:type="dcterms:W3CDTF">2016-07-08T20:40:57Z</dcterms:modified>
</cp:coreProperties>
</file>