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68" r:id="rId3"/>
    <p:sldId id="267" r:id="rId4"/>
    <p:sldId id="291" r:id="rId5"/>
    <p:sldId id="287" r:id="rId6"/>
    <p:sldId id="327" r:id="rId7"/>
    <p:sldId id="307" r:id="rId8"/>
    <p:sldId id="308" r:id="rId9"/>
    <p:sldId id="309" r:id="rId10"/>
    <p:sldId id="329" r:id="rId11"/>
    <p:sldId id="330" r:id="rId12"/>
    <p:sldId id="332" r:id="rId13"/>
    <p:sldId id="333" r:id="rId14"/>
    <p:sldId id="334" r:id="rId15"/>
    <p:sldId id="336" r:id="rId16"/>
    <p:sldId id="337" r:id="rId17"/>
    <p:sldId id="339" r:id="rId18"/>
    <p:sldId id="340" r:id="rId19"/>
    <p:sldId id="341" r:id="rId20"/>
    <p:sldId id="328" r:id="rId21"/>
    <p:sldId id="294" r:id="rId22"/>
    <p:sldId id="295" r:id="rId23"/>
    <p:sldId id="285" r:id="rId24"/>
    <p:sldId id="292" r:id="rId25"/>
    <p:sldId id="293" r:id="rId26"/>
    <p:sldId id="299" r:id="rId27"/>
    <p:sldId id="302" r:id="rId28"/>
    <p:sldId id="305" r:id="rId29"/>
    <p:sldId id="306" r:id="rId30"/>
    <p:sldId id="326" r:id="rId31"/>
    <p:sldId id="342" r:id="rId32"/>
    <p:sldId id="288" r:id="rId33"/>
    <p:sldId id="29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8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780496-C30C-2E40-BD13-3B6353DCB824}" type="datetimeFigureOut">
              <a:rPr lang="en-US" smtClean="0"/>
              <a:t>31/05/16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99F31-4705-2847-BF76-2CE8F85256BC}" type="slidenum">
              <a:rPr lang="en-US" smtClean="0"/>
              <a:t>‹#›</a:t>
            </a:fld>
            <a:endParaRPr lang="en-US"/>
          </a:p>
        </p:txBody>
      </p:sp>
    </p:spTree>
    <p:extLst>
      <p:ext uri="{BB962C8B-B14F-4D97-AF65-F5344CB8AC3E}">
        <p14:creationId xmlns:p14="http://schemas.microsoft.com/office/powerpoint/2010/main" val="1993115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DA9B3-F218-2C4E-8F33-1FC79F27842A}" type="datetimeFigureOut">
              <a:rPr lang="en-US" smtClean="0"/>
              <a:t>31/05/16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CE410-EC1C-E943-96DE-B16865B23027}" type="slidenum">
              <a:rPr lang="en-US" smtClean="0"/>
              <a:t>‹#›</a:t>
            </a:fld>
            <a:endParaRPr lang="en-US"/>
          </a:p>
        </p:txBody>
      </p:sp>
    </p:spTree>
    <p:extLst>
      <p:ext uri="{BB962C8B-B14F-4D97-AF65-F5344CB8AC3E}">
        <p14:creationId xmlns:p14="http://schemas.microsoft.com/office/powerpoint/2010/main" val="3304487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748862-9195-C549-8B2E-2D15FC4F4210}" type="slidenum">
              <a:rPr lang="en-GB" sz="1200"/>
              <a:pPr eaLnBrk="1" hangingPunct="1"/>
              <a:t>4</a:t>
            </a:fld>
            <a:endParaRPr lang="en-GB"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AC3E86-3442-3C44-9813-CBBD4EB85C96}" type="slidenum">
              <a:rPr lang="en-GB" sz="1200"/>
              <a:pPr eaLnBrk="1" hangingPunct="1"/>
              <a:t>21</a:t>
            </a:fld>
            <a:endParaRPr lang="en-GB"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D63203-0450-5546-8E2F-B39711BB4EF4}" type="slidenum">
              <a:rPr lang="en-GB" sz="1200"/>
              <a:pPr eaLnBrk="1" hangingPunct="1"/>
              <a:t>25</a:t>
            </a:fld>
            <a:endParaRPr lang="en-GB"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BC5302-457B-4849-B9F1-13A31D105C6E}" type="slidenum">
              <a:rPr lang="en-GB" sz="1200"/>
              <a:pPr eaLnBrk="1" hangingPunct="1"/>
              <a:t>27</a:t>
            </a:fld>
            <a:endParaRPr lang="en-GB"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7684D46-4789-6F48-B6F5-10839058BCDA}" type="datetime1">
              <a:rPr lang="en-GB" smtClean="0"/>
              <a:t>31/05/16</a:t>
            </a:fld>
            <a:endParaRPr lang="en-US"/>
          </a:p>
        </p:txBody>
      </p:sp>
      <p:sp>
        <p:nvSpPr>
          <p:cNvPr id="5" name="Footer Placeholder 4"/>
          <p:cNvSpPr>
            <a:spLocks noGrp="1"/>
          </p:cNvSpPr>
          <p:nvPr>
            <p:ph type="ftr" sz="quarter" idx="11"/>
          </p:nvPr>
        </p:nvSpPr>
        <p:spPr/>
        <p:txBody>
          <a:bodyPr/>
          <a:lstStyle/>
          <a:p>
            <a:r>
              <a:rPr lang="en-US" smtClean="0"/>
              <a:t>Paul Nieuwenhuis</a:t>
            </a:r>
            <a:endParaRPr lang="en-US"/>
          </a:p>
        </p:txBody>
      </p:sp>
      <p:sp>
        <p:nvSpPr>
          <p:cNvPr id="6" name="Slide Number Placeholder 5"/>
          <p:cNvSpPr>
            <a:spLocks noGrp="1"/>
          </p:cNvSpPr>
          <p:nvPr>
            <p:ph type="sldNum" sz="quarter" idx="12"/>
          </p:nvPr>
        </p:nvSpPr>
        <p:spPr/>
        <p:txBody>
          <a:bodyPr/>
          <a:lstStyle/>
          <a:p>
            <a:fld id="{AF8FA116-680B-E94D-8536-975FE02EF60C}" type="slidenum">
              <a:rPr lang="en-US" smtClean="0"/>
              <a:t>‹#›</a:t>
            </a:fld>
            <a:endParaRPr lang="en-US"/>
          </a:p>
        </p:txBody>
      </p:sp>
    </p:spTree>
    <p:extLst>
      <p:ext uri="{BB962C8B-B14F-4D97-AF65-F5344CB8AC3E}">
        <p14:creationId xmlns:p14="http://schemas.microsoft.com/office/powerpoint/2010/main" val="1974821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5DCE3BE-F003-1944-8D04-995D1BA6D2BD}" type="datetime1">
              <a:rPr lang="en-GB" smtClean="0"/>
              <a:t>31/05/16</a:t>
            </a:fld>
            <a:endParaRPr lang="en-US"/>
          </a:p>
        </p:txBody>
      </p:sp>
      <p:sp>
        <p:nvSpPr>
          <p:cNvPr id="5" name="Footer Placeholder 4"/>
          <p:cNvSpPr>
            <a:spLocks noGrp="1"/>
          </p:cNvSpPr>
          <p:nvPr>
            <p:ph type="ftr" sz="quarter" idx="11"/>
          </p:nvPr>
        </p:nvSpPr>
        <p:spPr/>
        <p:txBody>
          <a:bodyPr/>
          <a:lstStyle/>
          <a:p>
            <a:r>
              <a:rPr lang="en-US" smtClean="0"/>
              <a:t>Paul Nieuwenhuis</a:t>
            </a:r>
            <a:endParaRPr lang="en-US"/>
          </a:p>
        </p:txBody>
      </p:sp>
      <p:sp>
        <p:nvSpPr>
          <p:cNvPr id="6" name="Slide Number Placeholder 5"/>
          <p:cNvSpPr>
            <a:spLocks noGrp="1"/>
          </p:cNvSpPr>
          <p:nvPr>
            <p:ph type="sldNum" sz="quarter" idx="12"/>
          </p:nvPr>
        </p:nvSpPr>
        <p:spPr/>
        <p:txBody>
          <a:bodyPr/>
          <a:lstStyle/>
          <a:p>
            <a:fld id="{AF8FA116-680B-E94D-8536-975FE02EF60C}" type="slidenum">
              <a:rPr lang="en-US" smtClean="0"/>
              <a:t>‹#›</a:t>
            </a:fld>
            <a:endParaRPr lang="en-US"/>
          </a:p>
        </p:txBody>
      </p:sp>
    </p:spTree>
    <p:extLst>
      <p:ext uri="{BB962C8B-B14F-4D97-AF65-F5344CB8AC3E}">
        <p14:creationId xmlns:p14="http://schemas.microsoft.com/office/powerpoint/2010/main" val="182380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3488AE7-3253-5442-BA1C-40DA1728A3B8}" type="datetime1">
              <a:rPr lang="en-GB" smtClean="0"/>
              <a:t>31/05/16</a:t>
            </a:fld>
            <a:endParaRPr lang="en-US"/>
          </a:p>
        </p:txBody>
      </p:sp>
      <p:sp>
        <p:nvSpPr>
          <p:cNvPr id="5" name="Footer Placeholder 4"/>
          <p:cNvSpPr>
            <a:spLocks noGrp="1"/>
          </p:cNvSpPr>
          <p:nvPr>
            <p:ph type="ftr" sz="quarter" idx="11"/>
          </p:nvPr>
        </p:nvSpPr>
        <p:spPr/>
        <p:txBody>
          <a:bodyPr/>
          <a:lstStyle/>
          <a:p>
            <a:r>
              <a:rPr lang="en-US" smtClean="0"/>
              <a:t>Paul Nieuwenhuis</a:t>
            </a:r>
            <a:endParaRPr lang="en-US"/>
          </a:p>
        </p:txBody>
      </p:sp>
      <p:sp>
        <p:nvSpPr>
          <p:cNvPr id="6" name="Slide Number Placeholder 5"/>
          <p:cNvSpPr>
            <a:spLocks noGrp="1"/>
          </p:cNvSpPr>
          <p:nvPr>
            <p:ph type="sldNum" sz="quarter" idx="12"/>
          </p:nvPr>
        </p:nvSpPr>
        <p:spPr/>
        <p:txBody>
          <a:bodyPr/>
          <a:lstStyle/>
          <a:p>
            <a:fld id="{AF8FA116-680B-E94D-8536-975FE02EF60C}" type="slidenum">
              <a:rPr lang="en-US" smtClean="0"/>
              <a:t>‹#›</a:t>
            </a:fld>
            <a:endParaRPr lang="en-US"/>
          </a:p>
        </p:txBody>
      </p:sp>
    </p:spTree>
    <p:extLst>
      <p:ext uri="{BB962C8B-B14F-4D97-AF65-F5344CB8AC3E}">
        <p14:creationId xmlns:p14="http://schemas.microsoft.com/office/powerpoint/2010/main" val="2481859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57C299AF-1F84-2546-B8EF-94F6A209EFA7}" type="datetime1">
              <a:rPr lang="en-GB" smtClean="0"/>
              <a:t>31/05/16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Paul Nieuwenhuis</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02D5099-C877-C743-B746-1116088B6B33}" type="slidenum">
              <a:rPr lang="en-GB"/>
              <a:pPr>
                <a:defRPr/>
              </a:pPr>
              <a:t>‹#›</a:t>
            </a:fld>
            <a:endParaRPr lang="en-GB"/>
          </a:p>
        </p:txBody>
      </p:sp>
    </p:spTree>
    <p:extLst>
      <p:ext uri="{BB962C8B-B14F-4D97-AF65-F5344CB8AC3E}">
        <p14:creationId xmlns:p14="http://schemas.microsoft.com/office/powerpoint/2010/main" val="4199484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04A935FF-72E0-2D44-A060-98331FD29716}" type="datetime1">
              <a:rPr lang="en-GB" smtClean="0"/>
              <a:t>31/05/16</a:t>
            </a:fld>
            <a:endParaRPr lang="en-GB"/>
          </a:p>
        </p:txBody>
      </p:sp>
      <p:sp>
        <p:nvSpPr>
          <p:cNvPr id="7" name="Rectangle 5"/>
          <p:cNvSpPr>
            <a:spLocks noGrp="1" noChangeArrowheads="1"/>
          </p:cNvSpPr>
          <p:nvPr>
            <p:ph type="ftr" sz="quarter" idx="11"/>
          </p:nvPr>
        </p:nvSpPr>
        <p:spPr>
          <a:ln/>
        </p:spPr>
        <p:txBody>
          <a:bodyPr/>
          <a:lstStyle>
            <a:lvl1pPr>
              <a:defRPr/>
            </a:lvl1pPr>
          </a:lstStyle>
          <a:p>
            <a:pPr>
              <a:defRPr/>
            </a:pPr>
            <a:r>
              <a:rPr lang="en-GB" smtClean="0"/>
              <a:t>Paul Nieuwenhuis</a:t>
            </a: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B0FBFEB6-D903-294E-9237-6953AD090331}" type="slidenum">
              <a:rPr lang="en-GB"/>
              <a:pPr>
                <a:defRPr/>
              </a:pPr>
              <a:t>‹#›</a:t>
            </a:fld>
            <a:endParaRPr lang="en-GB"/>
          </a:p>
        </p:txBody>
      </p:sp>
    </p:spTree>
    <p:extLst>
      <p:ext uri="{BB962C8B-B14F-4D97-AF65-F5344CB8AC3E}">
        <p14:creationId xmlns:p14="http://schemas.microsoft.com/office/powerpoint/2010/main" val="198389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D047D26-C417-9A4D-B618-90CC2C64ED90}" type="datetime1">
              <a:rPr lang="en-GB" smtClean="0"/>
              <a:t>31/05/16</a:t>
            </a:fld>
            <a:endParaRPr lang="en-US"/>
          </a:p>
        </p:txBody>
      </p:sp>
      <p:sp>
        <p:nvSpPr>
          <p:cNvPr id="5" name="Footer Placeholder 4"/>
          <p:cNvSpPr>
            <a:spLocks noGrp="1"/>
          </p:cNvSpPr>
          <p:nvPr>
            <p:ph type="ftr" sz="quarter" idx="11"/>
          </p:nvPr>
        </p:nvSpPr>
        <p:spPr/>
        <p:txBody>
          <a:bodyPr/>
          <a:lstStyle/>
          <a:p>
            <a:r>
              <a:rPr lang="en-US" smtClean="0"/>
              <a:t>Paul Nieuwenhuis</a:t>
            </a:r>
            <a:endParaRPr lang="en-US"/>
          </a:p>
        </p:txBody>
      </p:sp>
      <p:sp>
        <p:nvSpPr>
          <p:cNvPr id="6" name="Slide Number Placeholder 5"/>
          <p:cNvSpPr>
            <a:spLocks noGrp="1"/>
          </p:cNvSpPr>
          <p:nvPr>
            <p:ph type="sldNum" sz="quarter" idx="12"/>
          </p:nvPr>
        </p:nvSpPr>
        <p:spPr/>
        <p:txBody>
          <a:bodyPr/>
          <a:lstStyle/>
          <a:p>
            <a:fld id="{AF8FA116-680B-E94D-8536-975FE02EF60C}" type="slidenum">
              <a:rPr lang="en-US" smtClean="0"/>
              <a:t>‹#›</a:t>
            </a:fld>
            <a:endParaRPr lang="en-US"/>
          </a:p>
        </p:txBody>
      </p:sp>
    </p:spTree>
    <p:extLst>
      <p:ext uri="{BB962C8B-B14F-4D97-AF65-F5344CB8AC3E}">
        <p14:creationId xmlns:p14="http://schemas.microsoft.com/office/powerpoint/2010/main" val="314586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68692F2-021E-884E-BD77-C58F711EAF23}" type="datetime1">
              <a:rPr lang="en-GB" smtClean="0"/>
              <a:t>31/05/16</a:t>
            </a:fld>
            <a:endParaRPr lang="en-US"/>
          </a:p>
        </p:txBody>
      </p:sp>
      <p:sp>
        <p:nvSpPr>
          <p:cNvPr id="5" name="Footer Placeholder 4"/>
          <p:cNvSpPr>
            <a:spLocks noGrp="1"/>
          </p:cNvSpPr>
          <p:nvPr>
            <p:ph type="ftr" sz="quarter" idx="11"/>
          </p:nvPr>
        </p:nvSpPr>
        <p:spPr/>
        <p:txBody>
          <a:bodyPr/>
          <a:lstStyle/>
          <a:p>
            <a:r>
              <a:rPr lang="en-US" smtClean="0"/>
              <a:t>Paul Nieuwenhuis</a:t>
            </a:r>
            <a:endParaRPr lang="en-US"/>
          </a:p>
        </p:txBody>
      </p:sp>
      <p:sp>
        <p:nvSpPr>
          <p:cNvPr id="6" name="Slide Number Placeholder 5"/>
          <p:cNvSpPr>
            <a:spLocks noGrp="1"/>
          </p:cNvSpPr>
          <p:nvPr>
            <p:ph type="sldNum" sz="quarter" idx="12"/>
          </p:nvPr>
        </p:nvSpPr>
        <p:spPr/>
        <p:txBody>
          <a:bodyPr/>
          <a:lstStyle/>
          <a:p>
            <a:fld id="{AF8FA116-680B-E94D-8536-975FE02EF60C}" type="slidenum">
              <a:rPr lang="en-US" smtClean="0"/>
              <a:t>‹#›</a:t>
            </a:fld>
            <a:endParaRPr lang="en-US"/>
          </a:p>
        </p:txBody>
      </p:sp>
    </p:spTree>
    <p:extLst>
      <p:ext uri="{BB962C8B-B14F-4D97-AF65-F5344CB8AC3E}">
        <p14:creationId xmlns:p14="http://schemas.microsoft.com/office/powerpoint/2010/main" val="46623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CB4EB5E-F736-DB4E-BD6F-2C449B838AD9}" type="datetime1">
              <a:rPr lang="en-GB" smtClean="0"/>
              <a:t>31/05/16</a:t>
            </a:fld>
            <a:endParaRPr lang="en-US"/>
          </a:p>
        </p:txBody>
      </p:sp>
      <p:sp>
        <p:nvSpPr>
          <p:cNvPr id="6" name="Footer Placeholder 5"/>
          <p:cNvSpPr>
            <a:spLocks noGrp="1"/>
          </p:cNvSpPr>
          <p:nvPr>
            <p:ph type="ftr" sz="quarter" idx="11"/>
          </p:nvPr>
        </p:nvSpPr>
        <p:spPr/>
        <p:txBody>
          <a:bodyPr/>
          <a:lstStyle/>
          <a:p>
            <a:r>
              <a:rPr lang="en-US" smtClean="0"/>
              <a:t>Paul Nieuwenhuis</a:t>
            </a:r>
            <a:endParaRPr lang="en-US"/>
          </a:p>
        </p:txBody>
      </p:sp>
      <p:sp>
        <p:nvSpPr>
          <p:cNvPr id="7" name="Slide Number Placeholder 6"/>
          <p:cNvSpPr>
            <a:spLocks noGrp="1"/>
          </p:cNvSpPr>
          <p:nvPr>
            <p:ph type="sldNum" sz="quarter" idx="12"/>
          </p:nvPr>
        </p:nvSpPr>
        <p:spPr/>
        <p:txBody>
          <a:bodyPr/>
          <a:lstStyle/>
          <a:p>
            <a:fld id="{AF8FA116-680B-E94D-8536-975FE02EF60C}" type="slidenum">
              <a:rPr lang="en-US" smtClean="0"/>
              <a:t>‹#›</a:t>
            </a:fld>
            <a:endParaRPr lang="en-US"/>
          </a:p>
        </p:txBody>
      </p:sp>
    </p:spTree>
    <p:extLst>
      <p:ext uri="{BB962C8B-B14F-4D97-AF65-F5344CB8AC3E}">
        <p14:creationId xmlns:p14="http://schemas.microsoft.com/office/powerpoint/2010/main" val="257518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A52B57F-F530-5542-865E-4FBBA9368362}" type="datetime1">
              <a:rPr lang="en-GB" smtClean="0"/>
              <a:t>31/05/16</a:t>
            </a:fld>
            <a:endParaRPr lang="en-US"/>
          </a:p>
        </p:txBody>
      </p:sp>
      <p:sp>
        <p:nvSpPr>
          <p:cNvPr id="8" name="Footer Placeholder 7"/>
          <p:cNvSpPr>
            <a:spLocks noGrp="1"/>
          </p:cNvSpPr>
          <p:nvPr>
            <p:ph type="ftr" sz="quarter" idx="11"/>
          </p:nvPr>
        </p:nvSpPr>
        <p:spPr/>
        <p:txBody>
          <a:bodyPr/>
          <a:lstStyle/>
          <a:p>
            <a:r>
              <a:rPr lang="en-US" smtClean="0"/>
              <a:t>Paul Nieuwenhuis</a:t>
            </a:r>
            <a:endParaRPr lang="en-US"/>
          </a:p>
        </p:txBody>
      </p:sp>
      <p:sp>
        <p:nvSpPr>
          <p:cNvPr id="9" name="Slide Number Placeholder 8"/>
          <p:cNvSpPr>
            <a:spLocks noGrp="1"/>
          </p:cNvSpPr>
          <p:nvPr>
            <p:ph type="sldNum" sz="quarter" idx="12"/>
          </p:nvPr>
        </p:nvSpPr>
        <p:spPr/>
        <p:txBody>
          <a:bodyPr/>
          <a:lstStyle/>
          <a:p>
            <a:fld id="{AF8FA116-680B-E94D-8536-975FE02EF60C}" type="slidenum">
              <a:rPr lang="en-US" smtClean="0"/>
              <a:t>‹#›</a:t>
            </a:fld>
            <a:endParaRPr lang="en-US"/>
          </a:p>
        </p:txBody>
      </p:sp>
    </p:spTree>
    <p:extLst>
      <p:ext uri="{BB962C8B-B14F-4D97-AF65-F5344CB8AC3E}">
        <p14:creationId xmlns:p14="http://schemas.microsoft.com/office/powerpoint/2010/main" val="172336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D70B963-76AF-8D48-B358-6C896088344D}" type="datetime1">
              <a:rPr lang="en-GB" smtClean="0"/>
              <a:t>31/05/16</a:t>
            </a:fld>
            <a:endParaRPr lang="en-US"/>
          </a:p>
        </p:txBody>
      </p:sp>
      <p:sp>
        <p:nvSpPr>
          <p:cNvPr id="4" name="Footer Placeholder 3"/>
          <p:cNvSpPr>
            <a:spLocks noGrp="1"/>
          </p:cNvSpPr>
          <p:nvPr>
            <p:ph type="ftr" sz="quarter" idx="11"/>
          </p:nvPr>
        </p:nvSpPr>
        <p:spPr/>
        <p:txBody>
          <a:bodyPr/>
          <a:lstStyle/>
          <a:p>
            <a:r>
              <a:rPr lang="en-US" smtClean="0"/>
              <a:t>Paul Nieuwenhuis</a:t>
            </a:r>
            <a:endParaRPr lang="en-US"/>
          </a:p>
        </p:txBody>
      </p:sp>
      <p:sp>
        <p:nvSpPr>
          <p:cNvPr id="5" name="Slide Number Placeholder 4"/>
          <p:cNvSpPr>
            <a:spLocks noGrp="1"/>
          </p:cNvSpPr>
          <p:nvPr>
            <p:ph type="sldNum" sz="quarter" idx="12"/>
          </p:nvPr>
        </p:nvSpPr>
        <p:spPr/>
        <p:txBody>
          <a:bodyPr/>
          <a:lstStyle/>
          <a:p>
            <a:fld id="{AF8FA116-680B-E94D-8536-975FE02EF60C}" type="slidenum">
              <a:rPr lang="en-US" smtClean="0"/>
              <a:t>‹#›</a:t>
            </a:fld>
            <a:endParaRPr lang="en-US"/>
          </a:p>
        </p:txBody>
      </p:sp>
    </p:spTree>
    <p:extLst>
      <p:ext uri="{BB962C8B-B14F-4D97-AF65-F5344CB8AC3E}">
        <p14:creationId xmlns:p14="http://schemas.microsoft.com/office/powerpoint/2010/main" val="19388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29004-D93A-CA46-9AAE-A75B98BA707B}" type="datetime1">
              <a:rPr lang="en-GB" smtClean="0"/>
              <a:t>31/05/16</a:t>
            </a:fld>
            <a:endParaRPr lang="en-US"/>
          </a:p>
        </p:txBody>
      </p:sp>
      <p:sp>
        <p:nvSpPr>
          <p:cNvPr id="3" name="Footer Placeholder 2"/>
          <p:cNvSpPr>
            <a:spLocks noGrp="1"/>
          </p:cNvSpPr>
          <p:nvPr>
            <p:ph type="ftr" sz="quarter" idx="11"/>
          </p:nvPr>
        </p:nvSpPr>
        <p:spPr/>
        <p:txBody>
          <a:bodyPr/>
          <a:lstStyle/>
          <a:p>
            <a:r>
              <a:rPr lang="en-US" smtClean="0"/>
              <a:t>Paul Nieuwenhuis</a:t>
            </a:r>
            <a:endParaRPr lang="en-US"/>
          </a:p>
        </p:txBody>
      </p:sp>
      <p:sp>
        <p:nvSpPr>
          <p:cNvPr id="4" name="Slide Number Placeholder 3"/>
          <p:cNvSpPr>
            <a:spLocks noGrp="1"/>
          </p:cNvSpPr>
          <p:nvPr>
            <p:ph type="sldNum" sz="quarter" idx="12"/>
          </p:nvPr>
        </p:nvSpPr>
        <p:spPr/>
        <p:txBody>
          <a:bodyPr/>
          <a:lstStyle/>
          <a:p>
            <a:fld id="{AF8FA116-680B-E94D-8536-975FE02EF60C}" type="slidenum">
              <a:rPr lang="en-US" smtClean="0"/>
              <a:t>‹#›</a:t>
            </a:fld>
            <a:endParaRPr lang="en-US"/>
          </a:p>
        </p:txBody>
      </p:sp>
    </p:spTree>
    <p:extLst>
      <p:ext uri="{BB962C8B-B14F-4D97-AF65-F5344CB8AC3E}">
        <p14:creationId xmlns:p14="http://schemas.microsoft.com/office/powerpoint/2010/main" val="306974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B9A2212-A0A0-3A41-A9CB-B375324F67B0}" type="datetime1">
              <a:rPr lang="en-GB" smtClean="0"/>
              <a:t>31/05/16</a:t>
            </a:fld>
            <a:endParaRPr lang="en-US"/>
          </a:p>
        </p:txBody>
      </p:sp>
      <p:sp>
        <p:nvSpPr>
          <p:cNvPr id="6" name="Footer Placeholder 5"/>
          <p:cNvSpPr>
            <a:spLocks noGrp="1"/>
          </p:cNvSpPr>
          <p:nvPr>
            <p:ph type="ftr" sz="quarter" idx="11"/>
          </p:nvPr>
        </p:nvSpPr>
        <p:spPr/>
        <p:txBody>
          <a:bodyPr/>
          <a:lstStyle/>
          <a:p>
            <a:r>
              <a:rPr lang="en-US" smtClean="0"/>
              <a:t>Paul Nieuwenhuis</a:t>
            </a:r>
            <a:endParaRPr lang="en-US"/>
          </a:p>
        </p:txBody>
      </p:sp>
      <p:sp>
        <p:nvSpPr>
          <p:cNvPr id="7" name="Slide Number Placeholder 6"/>
          <p:cNvSpPr>
            <a:spLocks noGrp="1"/>
          </p:cNvSpPr>
          <p:nvPr>
            <p:ph type="sldNum" sz="quarter" idx="12"/>
          </p:nvPr>
        </p:nvSpPr>
        <p:spPr/>
        <p:txBody>
          <a:bodyPr/>
          <a:lstStyle/>
          <a:p>
            <a:fld id="{AF8FA116-680B-E94D-8536-975FE02EF60C}" type="slidenum">
              <a:rPr lang="en-US" smtClean="0"/>
              <a:t>‹#›</a:t>
            </a:fld>
            <a:endParaRPr lang="en-US"/>
          </a:p>
        </p:txBody>
      </p:sp>
    </p:spTree>
    <p:extLst>
      <p:ext uri="{BB962C8B-B14F-4D97-AF65-F5344CB8AC3E}">
        <p14:creationId xmlns:p14="http://schemas.microsoft.com/office/powerpoint/2010/main" val="88631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47A1481-5CE5-904C-A55B-D19FD622568F}" type="datetime1">
              <a:rPr lang="en-GB" smtClean="0"/>
              <a:t>31/05/16</a:t>
            </a:fld>
            <a:endParaRPr lang="en-US"/>
          </a:p>
        </p:txBody>
      </p:sp>
      <p:sp>
        <p:nvSpPr>
          <p:cNvPr id="6" name="Footer Placeholder 5"/>
          <p:cNvSpPr>
            <a:spLocks noGrp="1"/>
          </p:cNvSpPr>
          <p:nvPr>
            <p:ph type="ftr" sz="quarter" idx="11"/>
          </p:nvPr>
        </p:nvSpPr>
        <p:spPr/>
        <p:txBody>
          <a:bodyPr/>
          <a:lstStyle/>
          <a:p>
            <a:r>
              <a:rPr lang="en-US" smtClean="0"/>
              <a:t>Paul Nieuwenhuis</a:t>
            </a:r>
            <a:endParaRPr lang="en-US"/>
          </a:p>
        </p:txBody>
      </p:sp>
      <p:sp>
        <p:nvSpPr>
          <p:cNvPr id="7" name="Slide Number Placeholder 6"/>
          <p:cNvSpPr>
            <a:spLocks noGrp="1"/>
          </p:cNvSpPr>
          <p:nvPr>
            <p:ph type="sldNum" sz="quarter" idx="12"/>
          </p:nvPr>
        </p:nvSpPr>
        <p:spPr/>
        <p:txBody>
          <a:bodyPr/>
          <a:lstStyle/>
          <a:p>
            <a:fld id="{AF8FA116-680B-E94D-8536-975FE02EF60C}" type="slidenum">
              <a:rPr lang="en-US" smtClean="0"/>
              <a:t>‹#›</a:t>
            </a:fld>
            <a:endParaRPr lang="en-US"/>
          </a:p>
        </p:txBody>
      </p:sp>
    </p:spTree>
    <p:extLst>
      <p:ext uri="{BB962C8B-B14F-4D97-AF65-F5344CB8AC3E}">
        <p14:creationId xmlns:p14="http://schemas.microsoft.com/office/powerpoint/2010/main" val="1302385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2D3DD-F0AE-3A4A-8575-414DE6647B54}" type="datetime1">
              <a:rPr lang="en-GB" smtClean="0"/>
              <a:t>31/05/16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Paul Nieuwenhuis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FA116-680B-E94D-8536-975FE02EF60C}" type="slidenum">
              <a:rPr lang="en-US" smtClean="0"/>
              <a:t>‹#›</a:t>
            </a:fld>
            <a:endParaRPr lang="en-US"/>
          </a:p>
        </p:txBody>
      </p:sp>
    </p:spTree>
    <p:extLst>
      <p:ext uri="{BB962C8B-B14F-4D97-AF65-F5344CB8AC3E}">
        <p14:creationId xmlns:p14="http://schemas.microsoft.com/office/powerpoint/2010/main" val="122305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 Id="rId3"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eg"/><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 Id="rId3"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 Id="rId3"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jpeg"/><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jpeg"/><Relationship Id="rId1" Type="http://schemas.openxmlformats.org/officeDocument/2006/relationships/slideLayout" Target="../slideLayouts/slideLayout8.xml"/><Relationship Id="rId2" Type="http://schemas.openxmlformats.org/officeDocument/2006/relationships/hyperlink" Target="http://en.wikipedia.org/wiki/Image:Sustainable_development.sv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Towards sustainable consumption of </a:t>
            </a:r>
            <a:r>
              <a:rPr lang="en-US" dirty="0" err="1" smtClean="0"/>
              <a:t>automobility</a:t>
            </a:r>
            <a:endParaRPr lang="en-US" dirty="0"/>
          </a:p>
        </p:txBody>
      </p:sp>
      <p:sp>
        <p:nvSpPr>
          <p:cNvPr id="3" name="Subtitle 2"/>
          <p:cNvSpPr>
            <a:spLocks noGrp="1"/>
          </p:cNvSpPr>
          <p:nvPr>
            <p:ph type="subTitle" idx="1"/>
          </p:nvPr>
        </p:nvSpPr>
        <p:spPr/>
        <p:txBody>
          <a:bodyPr/>
          <a:lstStyle/>
          <a:p>
            <a:r>
              <a:rPr lang="en-US" dirty="0" smtClean="0"/>
              <a:t>SCORAI 2016</a:t>
            </a:r>
          </a:p>
          <a:p>
            <a:endParaRPr lang="en-US" dirty="0"/>
          </a:p>
          <a:p>
            <a:r>
              <a:rPr lang="en-US" i="1" dirty="0" smtClean="0"/>
              <a:t>Paul Nieuwenhuis</a:t>
            </a:r>
            <a:endParaRPr lang="en-US" i="1" dirty="0"/>
          </a:p>
        </p:txBody>
      </p:sp>
      <p:pic>
        <p:nvPicPr>
          <p:cNvPr id="4" name="Picture 5" descr="Sustainable%20E_CY%28FullColour%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Paul Nieuwenhuis</a:t>
            </a:r>
            <a:endParaRPr lang="en-US"/>
          </a:p>
        </p:txBody>
      </p:sp>
      <p:sp>
        <p:nvSpPr>
          <p:cNvPr id="6" name="Slide Number Placeholder 5"/>
          <p:cNvSpPr>
            <a:spLocks noGrp="1"/>
          </p:cNvSpPr>
          <p:nvPr>
            <p:ph type="sldNum" sz="quarter" idx="12"/>
          </p:nvPr>
        </p:nvSpPr>
        <p:spPr/>
        <p:txBody>
          <a:bodyPr/>
          <a:lstStyle/>
          <a:p>
            <a:fld id="{AF8FA116-680B-E94D-8536-975FE02EF60C}" type="slidenum">
              <a:rPr lang="en-US" smtClean="0"/>
              <a:t>1</a:t>
            </a:fld>
            <a:endParaRPr lang="en-US"/>
          </a:p>
        </p:txBody>
      </p:sp>
    </p:spTree>
    <p:extLst>
      <p:ext uri="{BB962C8B-B14F-4D97-AF65-F5344CB8AC3E}">
        <p14:creationId xmlns:p14="http://schemas.microsoft.com/office/powerpoint/2010/main" val="40972308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4"/>
          <p:cNvSpPr>
            <a:spLocks noGrp="1"/>
          </p:cNvSpPr>
          <p:nvPr>
            <p:ph type="title"/>
          </p:nvPr>
        </p:nvSpPr>
        <p:spPr/>
        <p:txBody>
          <a:bodyPr/>
          <a:lstStyle/>
          <a:p>
            <a:r>
              <a:rPr lang="en-US" sz="3200" b="1">
                <a:solidFill>
                  <a:srgbClr val="0000FF"/>
                </a:solidFill>
                <a:latin typeface="Arial" charset="0"/>
              </a:rPr>
              <a:t>How does this matter? </a:t>
            </a:r>
            <a:r>
              <a:rPr lang="en-US" sz="2000" b="1">
                <a:solidFill>
                  <a:srgbClr val="0000FF"/>
                </a:solidFill>
                <a:latin typeface="Arial" charset="0"/>
              </a:rPr>
              <a:t/>
            </a:r>
            <a:br>
              <a:rPr lang="en-US" sz="2000" b="1">
                <a:solidFill>
                  <a:srgbClr val="0000FF"/>
                </a:solidFill>
                <a:latin typeface="Arial" charset="0"/>
              </a:rPr>
            </a:br>
            <a:endParaRPr lang="en-US" sz="2000">
              <a:solidFill>
                <a:srgbClr val="0000FF"/>
              </a:solidFill>
              <a:latin typeface="Arial" charset="0"/>
            </a:endParaRPr>
          </a:p>
        </p:txBody>
      </p:sp>
      <p:sp>
        <p:nvSpPr>
          <p:cNvPr id="68610" name="Text Placeholder 5"/>
          <p:cNvSpPr>
            <a:spLocks noGrp="1"/>
          </p:cNvSpPr>
          <p:nvPr>
            <p:ph idx="1"/>
          </p:nvPr>
        </p:nvSpPr>
        <p:spPr/>
        <p:txBody>
          <a:bodyPr/>
          <a:lstStyle/>
          <a:p>
            <a:pPr>
              <a:defRPr/>
            </a:pPr>
            <a:endParaRPr lang="en-US" b="1" dirty="0">
              <a:solidFill>
                <a:srgbClr val="0000FF"/>
              </a:solidFill>
              <a:latin typeface="Arial" charset="0"/>
            </a:endParaRPr>
          </a:p>
          <a:p>
            <a:pPr marL="0" indent="0" algn="ctr">
              <a:buFontTx/>
              <a:buNone/>
              <a:defRPr/>
            </a:pPr>
            <a:r>
              <a:rPr lang="en-US" sz="2800" dirty="0" smtClean="0">
                <a:solidFill>
                  <a:srgbClr val="000000"/>
                </a:solidFill>
              </a:rPr>
              <a:t>We still frame things too often within </a:t>
            </a:r>
            <a:br>
              <a:rPr lang="en-US" sz="2800" dirty="0" smtClean="0">
                <a:solidFill>
                  <a:srgbClr val="000000"/>
                </a:solidFill>
              </a:rPr>
            </a:br>
            <a:r>
              <a:rPr lang="en-US" sz="2800" dirty="0" smtClean="0">
                <a:solidFill>
                  <a:srgbClr val="000000"/>
                </a:solidFill>
              </a:rPr>
              <a:t>an </a:t>
            </a:r>
            <a:r>
              <a:rPr lang="en-US" sz="2800" i="1" dirty="0" smtClean="0">
                <a:solidFill>
                  <a:srgbClr val="000000"/>
                </a:solidFill>
              </a:rPr>
              <a:t>economic</a:t>
            </a:r>
            <a:r>
              <a:rPr lang="en-US" sz="2800" dirty="0" smtClean="0">
                <a:solidFill>
                  <a:srgbClr val="000000"/>
                </a:solidFill>
              </a:rPr>
              <a:t> model - e.g. the Triple Bottom Line - as if we are beyond natural laws. Regarding ourselves as an integral part of ecosystems is more realistic; and useful…</a:t>
            </a:r>
            <a:endParaRPr lang="en-US" sz="2800" b="1" dirty="0">
              <a:solidFill>
                <a:srgbClr val="000000"/>
              </a:solidFill>
              <a:latin typeface="Arial" charset="0"/>
            </a:endParaRPr>
          </a:p>
        </p:txBody>
      </p:sp>
      <p:sp>
        <p:nvSpPr>
          <p:cNvPr id="2" name="Slide Number Placeholder 1"/>
          <p:cNvSpPr>
            <a:spLocks noGrp="1"/>
          </p:cNvSpPr>
          <p:nvPr>
            <p:ph type="sldNum" sz="quarter" idx="12"/>
          </p:nvPr>
        </p:nvSpPr>
        <p:spPr/>
        <p:txBody>
          <a:bodyPr/>
          <a:lstStyle/>
          <a:p>
            <a:pPr>
              <a:defRPr/>
            </a:pPr>
            <a:fld id="{D08B4CA0-292A-DF4D-BF57-E0BD022DF6DA}" type="slidenum">
              <a:rPr lang="en-US" smtClean="0"/>
              <a:pPr>
                <a:defRPr/>
              </a:pPr>
              <a:t>10</a:t>
            </a:fld>
            <a:endParaRPr lang="en-US"/>
          </a:p>
        </p:txBody>
      </p:sp>
      <p:pic>
        <p:nvPicPr>
          <p:cNvPr id="23556" name="Picture 3" descr="Sustainable%20E_CY%28FullColour%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Paul Nieuwenhuis</a:t>
            </a:r>
            <a:endParaRPr lang="en-US"/>
          </a:p>
        </p:txBody>
      </p:sp>
    </p:spTree>
    <p:extLst>
      <p:ext uri="{BB962C8B-B14F-4D97-AF65-F5344CB8AC3E}">
        <p14:creationId xmlns:p14="http://schemas.microsoft.com/office/powerpoint/2010/main" val="15463350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smtClean="0"/>
              <a:t>Paul Nieuwenhuis</a:t>
            </a:r>
            <a:endParaRPr lang="en-GB" sz="1400"/>
          </a:p>
        </p:txBody>
      </p:sp>
      <p:sp>
        <p:nvSpPr>
          <p:cNvPr id="2765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A219F8-A423-9143-A939-92EA8FEC87A4}" type="slidenum">
              <a:rPr lang="en-GB" sz="1400"/>
              <a:pPr eaLnBrk="1" hangingPunct="1"/>
              <a:t>11</a:t>
            </a:fld>
            <a:endParaRPr lang="en-GB" sz="1400"/>
          </a:p>
        </p:txBody>
      </p:sp>
      <p:sp>
        <p:nvSpPr>
          <p:cNvPr id="27651" name="Rectangle 8"/>
          <p:cNvSpPr>
            <a:spLocks noGrp="1" noChangeArrowheads="1"/>
          </p:cNvSpPr>
          <p:nvPr>
            <p:ph type="title"/>
          </p:nvPr>
        </p:nvSpPr>
        <p:spPr/>
        <p:txBody>
          <a:bodyPr/>
          <a:lstStyle/>
          <a:p>
            <a:pPr eaLnBrk="1" hangingPunct="1"/>
            <a:r>
              <a:rPr lang="en-GB" sz="2800" b="1" dirty="0" smtClean="0">
                <a:solidFill>
                  <a:srgbClr val="0000FF"/>
                </a:solidFill>
                <a:latin typeface="Arial" charset="0"/>
              </a:rPr>
              <a:t>Question: </a:t>
            </a:r>
            <a:r>
              <a:rPr lang="en-GB" sz="2800" b="1" dirty="0">
                <a:solidFill>
                  <a:srgbClr val="0000FF"/>
                </a:solidFill>
                <a:latin typeface="Arial" charset="0"/>
              </a:rPr>
              <a:t>Which is a natural environment?</a:t>
            </a:r>
          </a:p>
        </p:txBody>
      </p:sp>
      <p:sp>
        <p:nvSpPr>
          <p:cNvPr id="27652" name="Rectangle 9"/>
          <p:cNvSpPr>
            <a:spLocks noGrp="1" noChangeArrowheads="1"/>
          </p:cNvSpPr>
          <p:nvPr>
            <p:ph sz="half" idx="1"/>
          </p:nvPr>
        </p:nvSpPr>
        <p:spPr/>
        <p:txBody>
          <a:bodyPr/>
          <a:lstStyle/>
          <a:p>
            <a:pPr eaLnBrk="1" hangingPunct="1"/>
            <a:endParaRPr lang="en-US">
              <a:latin typeface="Arial" charset="0"/>
            </a:endParaRPr>
          </a:p>
        </p:txBody>
      </p:sp>
      <p:pic>
        <p:nvPicPr>
          <p:cNvPr id="27653" name="Picture 5" descr="HKOZ04 003"/>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4968875" y="1600200"/>
            <a:ext cx="3395663" cy="4525963"/>
          </a:xfrm>
        </p:spPr>
      </p:pic>
      <p:pic>
        <p:nvPicPr>
          <p:cNvPr id="27654" name="Picture 10" descr="SF06 067"/>
          <p:cNvPicPr>
            <a:picLocks noGrp="1" noChangeAspect="1" noChangeArrowheads="1"/>
          </p:cNvPicPr>
          <p:nvPr>
            <p:ph type="body" sz="half" idx="4294967295"/>
          </p:nvPr>
        </p:nvPicPr>
        <p:blipFill>
          <a:blip r:embed="rId3">
            <a:extLst>
              <a:ext uri="{28A0092B-C50C-407E-A947-70E740481C1C}">
                <a14:useLocalDpi xmlns:a14="http://schemas.microsoft.com/office/drawing/2010/main"/>
              </a:ext>
            </a:extLst>
          </a:blip>
          <a:srcRect/>
          <a:stretch>
            <a:fillRect/>
          </a:stretch>
        </p:blipFill>
        <p:spPr>
          <a:xfrm>
            <a:off x="684213" y="1557338"/>
            <a:ext cx="3390900" cy="4525962"/>
          </a:xfrm>
        </p:spPr>
      </p:pic>
      <p:sp>
        <p:nvSpPr>
          <p:cNvPr id="27655" name="Text Box 11"/>
          <p:cNvSpPr txBox="1">
            <a:spLocks noChangeArrowheads="1"/>
          </p:cNvSpPr>
          <p:nvPr/>
        </p:nvSpPr>
        <p:spPr bwMode="auto">
          <a:xfrm>
            <a:off x="684213" y="1628775"/>
            <a:ext cx="33829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a:solidFill>
                  <a:srgbClr val="FFFF00"/>
                </a:solidFill>
                <a:latin typeface="Comic Sans MS" charset="0"/>
              </a:rPr>
              <a:t>This; devoid of human things?...</a:t>
            </a:r>
          </a:p>
        </p:txBody>
      </p:sp>
      <p:sp>
        <p:nvSpPr>
          <p:cNvPr id="27656" name="Text Box 12"/>
          <p:cNvSpPr txBox="1">
            <a:spLocks noChangeArrowheads="1"/>
          </p:cNvSpPr>
          <p:nvPr/>
        </p:nvSpPr>
        <p:spPr bwMode="auto">
          <a:xfrm>
            <a:off x="5003800" y="1412875"/>
            <a:ext cx="3313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b="1">
                <a:latin typeface="Comic Sans MS" charset="0"/>
              </a:rPr>
              <a:t>…or this; full of human things?</a:t>
            </a:r>
          </a:p>
        </p:txBody>
      </p:sp>
    </p:spTree>
    <p:extLst>
      <p:ext uri="{BB962C8B-B14F-4D97-AF65-F5344CB8AC3E}">
        <p14:creationId xmlns:p14="http://schemas.microsoft.com/office/powerpoint/2010/main" val="18156376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title"/>
          </p:nvPr>
        </p:nvSpPr>
        <p:spPr/>
        <p:txBody>
          <a:bodyPr/>
          <a:lstStyle/>
          <a:p>
            <a:r>
              <a:rPr lang="en-US" sz="2800" b="1">
                <a:solidFill>
                  <a:srgbClr val="0000FF"/>
                </a:solidFill>
                <a:latin typeface="Arial" charset="0"/>
              </a:rPr>
              <a:t>Are our structures inherently different from, say, a beaver lodge?</a:t>
            </a:r>
          </a:p>
        </p:txBody>
      </p:sp>
      <p:pic>
        <p:nvPicPr>
          <p:cNvPr id="29698" name="Content Placeholder 5" descr="vancouver09 279.jpg"/>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p:pic>
      <p:sp>
        <p:nvSpPr>
          <p:cNvPr id="2" name="Footer Placeholder 1"/>
          <p:cNvSpPr>
            <a:spLocks noGrp="1"/>
          </p:cNvSpPr>
          <p:nvPr>
            <p:ph type="ftr" sz="quarter" idx="11"/>
          </p:nvPr>
        </p:nvSpPr>
        <p:spPr/>
        <p:txBody>
          <a:bodyPr/>
          <a:lstStyle/>
          <a:p>
            <a:pPr>
              <a:defRPr/>
            </a:pPr>
            <a:r>
              <a:rPr lang="en-GB" smtClean="0"/>
              <a:t>Paul Nieuwenhuis</a:t>
            </a:r>
            <a:endParaRPr lang="en-GB"/>
          </a:p>
        </p:txBody>
      </p:sp>
      <p:sp>
        <p:nvSpPr>
          <p:cNvPr id="3" name="Slide Number Placeholder 2"/>
          <p:cNvSpPr>
            <a:spLocks noGrp="1"/>
          </p:cNvSpPr>
          <p:nvPr>
            <p:ph type="sldNum" sz="quarter" idx="12"/>
          </p:nvPr>
        </p:nvSpPr>
        <p:spPr/>
        <p:txBody>
          <a:bodyPr/>
          <a:lstStyle/>
          <a:p>
            <a:pPr>
              <a:defRPr/>
            </a:pPr>
            <a:fld id="{917073A6-D3BE-2449-B637-247265D0AEB3}" type="slidenum">
              <a:rPr lang="en-GB" smtClean="0"/>
              <a:pPr>
                <a:defRPr/>
              </a:pPr>
              <a:t>12</a:t>
            </a:fld>
            <a:endParaRPr lang="en-GB"/>
          </a:p>
        </p:txBody>
      </p:sp>
    </p:spTree>
    <p:extLst>
      <p:ext uri="{BB962C8B-B14F-4D97-AF65-F5344CB8AC3E}">
        <p14:creationId xmlns:p14="http://schemas.microsoft.com/office/powerpoint/2010/main" val="5037422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p:cNvSpPr>
            <a:spLocks noGrp="1"/>
          </p:cNvSpPr>
          <p:nvPr>
            <p:ph type="title"/>
          </p:nvPr>
        </p:nvSpPr>
        <p:spPr/>
        <p:txBody>
          <a:bodyPr/>
          <a:lstStyle/>
          <a:p>
            <a:r>
              <a:rPr lang="en-US" sz="3200" b="1">
                <a:solidFill>
                  <a:srgbClr val="0000FF"/>
                </a:solidFill>
                <a:latin typeface="Arial" charset="0"/>
              </a:rPr>
              <a:t>…or a termite mound?</a:t>
            </a:r>
          </a:p>
        </p:txBody>
      </p:sp>
      <p:sp>
        <p:nvSpPr>
          <p:cNvPr id="30722" name="Content Placeholder 4"/>
          <p:cNvSpPr>
            <a:spLocks noGrp="1"/>
          </p:cNvSpPr>
          <p:nvPr>
            <p:ph sz="half" idx="1"/>
          </p:nvPr>
        </p:nvSpPr>
        <p:spPr/>
        <p:txBody>
          <a:bodyPr/>
          <a:lstStyle/>
          <a:p>
            <a:pPr marL="0" indent="0">
              <a:buFontTx/>
              <a:buNone/>
            </a:pPr>
            <a:endParaRPr lang="en-US" dirty="0" smtClean="0">
              <a:latin typeface="Arial" charset="0"/>
            </a:endParaRPr>
          </a:p>
          <a:p>
            <a:pPr marL="0" indent="0">
              <a:buFontTx/>
              <a:buNone/>
            </a:pPr>
            <a:r>
              <a:rPr lang="en-US" dirty="0" smtClean="0">
                <a:latin typeface="Arial" charset="0"/>
              </a:rPr>
              <a:t>All </a:t>
            </a:r>
            <a:r>
              <a:rPr lang="en-US" dirty="0">
                <a:latin typeface="Arial" charset="0"/>
              </a:rPr>
              <a:t>of us, termites, beavers and humans, use natural resources to create structures that would not otherwise exist…</a:t>
            </a:r>
          </a:p>
        </p:txBody>
      </p:sp>
      <p:pic>
        <p:nvPicPr>
          <p:cNvPr id="30723" name="Content Placeholder 6"/>
          <p:cNvPicPr>
            <a:picLocks noGrp="1" noChangeAspect="1"/>
          </p:cNvPicPr>
          <p:nvPr>
            <p:ph sz="half" idx="2"/>
          </p:nvPr>
        </p:nvPicPr>
        <p:blipFill>
          <a:blip r:embed="rId2">
            <a:extLst>
              <a:ext uri="{28A0092B-C50C-407E-A947-70E740481C1C}">
                <a14:useLocalDpi xmlns:a14="http://schemas.microsoft.com/office/drawing/2010/main"/>
              </a:ext>
            </a:extLst>
          </a:blip>
          <a:srcRect/>
          <a:stretch>
            <a:fillRect/>
          </a:stretch>
        </p:blipFill>
        <p:spPr/>
      </p:pic>
      <p:sp>
        <p:nvSpPr>
          <p:cNvPr id="2" name="Footer Placeholder 1"/>
          <p:cNvSpPr>
            <a:spLocks noGrp="1"/>
          </p:cNvSpPr>
          <p:nvPr>
            <p:ph type="ftr" sz="quarter" idx="11"/>
          </p:nvPr>
        </p:nvSpPr>
        <p:spPr/>
        <p:txBody>
          <a:bodyPr/>
          <a:lstStyle/>
          <a:p>
            <a:pPr>
              <a:defRPr/>
            </a:pPr>
            <a:r>
              <a:rPr lang="en-GB" smtClean="0"/>
              <a:t>Paul Nieuwenhuis</a:t>
            </a:r>
            <a:endParaRPr lang="en-GB"/>
          </a:p>
        </p:txBody>
      </p:sp>
      <p:sp>
        <p:nvSpPr>
          <p:cNvPr id="3" name="Slide Number Placeholder 2"/>
          <p:cNvSpPr>
            <a:spLocks noGrp="1"/>
          </p:cNvSpPr>
          <p:nvPr>
            <p:ph type="sldNum" sz="quarter" idx="12"/>
          </p:nvPr>
        </p:nvSpPr>
        <p:spPr/>
        <p:txBody>
          <a:bodyPr/>
          <a:lstStyle/>
          <a:p>
            <a:pPr>
              <a:defRPr/>
            </a:pPr>
            <a:fld id="{96ADBC20-B4A7-794A-891C-D83A7338E6C2}" type="slidenum">
              <a:rPr lang="en-GB" smtClean="0"/>
              <a:pPr>
                <a:defRPr/>
              </a:pPr>
              <a:t>13</a:t>
            </a:fld>
            <a:endParaRPr lang="en-GB"/>
          </a:p>
        </p:txBody>
      </p:sp>
      <p:pic>
        <p:nvPicPr>
          <p:cNvPr id="30726" name="Picture 5" descr="Sustainable%20E_CY%28FullColour%2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2474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z="2800" b="1" dirty="0">
                <a:solidFill>
                  <a:srgbClr val="0000FF"/>
                </a:solidFill>
                <a:latin typeface="Arial" charset="0"/>
              </a:rPr>
              <a:t>So</a:t>
            </a:r>
            <a:r>
              <a:rPr lang="en-US" sz="2800" b="1" dirty="0" smtClean="0">
                <a:solidFill>
                  <a:srgbClr val="0000FF"/>
                </a:solidFill>
                <a:latin typeface="Arial" charset="0"/>
              </a:rPr>
              <a:t>, if what we make is not natural, </a:t>
            </a:r>
            <a:br>
              <a:rPr lang="en-US" sz="2800" b="1" dirty="0" smtClean="0">
                <a:solidFill>
                  <a:srgbClr val="0000FF"/>
                </a:solidFill>
                <a:latin typeface="Arial" charset="0"/>
              </a:rPr>
            </a:br>
            <a:r>
              <a:rPr lang="en-US" sz="2800" b="1" dirty="0" smtClean="0">
                <a:solidFill>
                  <a:srgbClr val="0000FF"/>
                </a:solidFill>
                <a:latin typeface="Arial" charset="0"/>
              </a:rPr>
              <a:t>when </a:t>
            </a:r>
            <a:r>
              <a:rPr lang="en-US" sz="2800" b="1" dirty="0">
                <a:solidFill>
                  <a:srgbClr val="0000FF"/>
                </a:solidFill>
                <a:latin typeface="Arial" charset="0"/>
              </a:rPr>
              <a:t>did we become un-natural?</a:t>
            </a:r>
          </a:p>
        </p:txBody>
      </p:sp>
      <p:pic>
        <p:nvPicPr>
          <p:cNvPr id="32770" name="Content Placeholder 5"/>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p:pic>
      <p:sp>
        <p:nvSpPr>
          <p:cNvPr id="7" name="TextBox 6"/>
          <p:cNvSpPr txBox="1">
            <a:spLocks noChangeArrowheads="1"/>
          </p:cNvSpPr>
          <p:nvPr/>
        </p:nvSpPr>
        <p:spPr bwMode="auto">
          <a:xfrm>
            <a:off x="7092950" y="1417638"/>
            <a:ext cx="1169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FF"/>
                </a:solidFill>
              </a:rPr>
              <a:t>Here?</a:t>
            </a:r>
          </a:p>
        </p:txBody>
      </p:sp>
      <p:cxnSp>
        <p:nvCxnSpPr>
          <p:cNvPr id="9" name="Straight Arrow Connector 8"/>
          <p:cNvCxnSpPr/>
          <p:nvPr/>
        </p:nvCxnSpPr>
        <p:spPr>
          <a:xfrm flipH="1">
            <a:off x="7666038" y="1817688"/>
            <a:ext cx="30162" cy="2420937"/>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GB" smtClean="0"/>
              <a:t>Paul Nieuwenhuis</a:t>
            </a:r>
            <a:endParaRPr lang="en-GB"/>
          </a:p>
        </p:txBody>
      </p:sp>
      <p:sp>
        <p:nvSpPr>
          <p:cNvPr id="3" name="Slide Number Placeholder 2"/>
          <p:cNvSpPr>
            <a:spLocks noGrp="1"/>
          </p:cNvSpPr>
          <p:nvPr>
            <p:ph type="sldNum" sz="quarter" idx="12"/>
          </p:nvPr>
        </p:nvSpPr>
        <p:spPr/>
        <p:txBody>
          <a:bodyPr/>
          <a:lstStyle/>
          <a:p>
            <a:pPr>
              <a:defRPr/>
            </a:pPr>
            <a:fld id="{9100928B-AA10-804E-BE0A-12FA9FEF9909}" type="slidenum">
              <a:rPr lang="en-GB" smtClean="0"/>
              <a:pPr>
                <a:defRPr/>
              </a:pPr>
              <a:t>14</a:t>
            </a:fld>
            <a:endParaRPr lang="en-GB"/>
          </a:p>
        </p:txBody>
      </p:sp>
      <p:sp>
        <p:nvSpPr>
          <p:cNvPr id="4" name="TextBox 3"/>
          <p:cNvSpPr txBox="1">
            <a:spLocks noChangeArrowheads="1"/>
          </p:cNvSpPr>
          <p:nvPr/>
        </p:nvSpPr>
        <p:spPr bwMode="auto">
          <a:xfrm>
            <a:off x="6875463" y="5157788"/>
            <a:ext cx="1873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0000FF"/>
                </a:solidFill>
              </a:rPr>
              <a:t>What happened?</a:t>
            </a:r>
          </a:p>
        </p:txBody>
      </p:sp>
      <p:pic>
        <p:nvPicPr>
          <p:cNvPr id="32776" name="Picture 5" descr="Sustainable%20E_CY%28FullColour%2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04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6"/>
          <p:cNvSpPr>
            <a:spLocks noGrp="1"/>
          </p:cNvSpPr>
          <p:nvPr>
            <p:ph type="title"/>
          </p:nvPr>
        </p:nvSpPr>
        <p:spPr/>
        <p:txBody>
          <a:bodyPr/>
          <a:lstStyle/>
          <a:p>
            <a:r>
              <a:rPr lang="en-US" sz="3200" b="1">
                <a:solidFill>
                  <a:srgbClr val="0000FF"/>
                </a:solidFill>
                <a:latin typeface="Arial" charset="0"/>
              </a:rPr>
              <a:t>Human evolution</a:t>
            </a:r>
          </a:p>
        </p:txBody>
      </p:sp>
      <p:sp>
        <p:nvSpPr>
          <p:cNvPr id="8" name="Content Placeholder 7"/>
          <p:cNvSpPr>
            <a:spLocks noGrp="1"/>
          </p:cNvSpPr>
          <p:nvPr>
            <p:ph sz="half" idx="1"/>
          </p:nvPr>
        </p:nvSpPr>
        <p:spPr>
          <a:xfrm>
            <a:off x="457200" y="1268413"/>
            <a:ext cx="4038600" cy="4857750"/>
          </a:xfrm>
        </p:spPr>
        <p:txBody>
          <a:bodyPr>
            <a:normAutofit/>
          </a:bodyPr>
          <a:lstStyle/>
          <a:p>
            <a:pPr marL="0" indent="0">
              <a:buFontTx/>
              <a:buNone/>
              <a:defRPr/>
            </a:pPr>
            <a:r>
              <a:rPr lang="en-US" sz="2400" b="1" dirty="0" smtClean="0"/>
              <a:t>As a species we evolve with our technology.</a:t>
            </a:r>
          </a:p>
          <a:p>
            <a:pPr>
              <a:defRPr/>
            </a:pPr>
            <a:r>
              <a:rPr lang="en-US" sz="1600" b="1" dirty="0" smtClean="0">
                <a:solidFill>
                  <a:srgbClr val="0000FF"/>
                </a:solidFill>
              </a:rPr>
              <a:t>This is why most of us now find it easier to survive in downtown Hong Kong than in a forest in NC where we do not know what we can eat and how to stay warm or cool.</a:t>
            </a:r>
          </a:p>
          <a:p>
            <a:pPr>
              <a:defRPr/>
            </a:pPr>
            <a:endParaRPr lang="en-US" sz="1600" b="1" dirty="0" smtClean="0">
              <a:solidFill>
                <a:srgbClr val="0000FF"/>
              </a:solidFill>
            </a:endParaRPr>
          </a:p>
          <a:p>
            <a:pPr>
              <a:defRPr/>
            </a:pPr>
            <a:r>
              <a:rPr lang="en-US" sz="1600" b="1" dirty="0" smtClean="0">
                <a:solidFill>
                  <a:srgbClr val="0000FF"/>
                </a:solidFill>
              </a:rPr>
              <a:t>We have become dependent on our technology and are evolving with and through our technology.</a:t>
            </a:r>
          </a:p>
          <a:p>
            <a:pPr>
              <a:defRPr/>
            </a:pPr>
            <a:endParaRPr lang="en-US" sz="1600" b="1" dirty="0" smtClean="0">
              <a:solidFill>
                <a:srgbClr val="0000FF"/>
              </a:solidFill>
            </a:endParaRPr>
          </a:p>
          <a:p>
            <a:pPr marL="0" indent="0">
              <a:buNone/>
              <a:defRPr/>
            </a:pPr>
            <a:r>
              <a:rPr lang="en-US" sz="1600" b="1" i="1" dirty="0" smtClean="0">
                <a:solidFill>
                  <a:srgbClr val="0000FF"/>
                </a:solidFill>
              </a:rPr>
              <a:t>Think of your relationship with your phone…</a:t>
            </a:r>
            <a:endParaRPr lang="en-US" sz="1600" b="1" i="1" dirty="0">
              <a:solidFill>
                <a:srgbClr val="0000FF"/>
              </a:solidFill>
            </a:endParaRPr>
          </a:p>
        </p:txBody>
      </p:sp>
      <p:pic>
        <p:nvPicPr>
          <p:cNvPr id="34819" name="Content Placeholder 2" descr="IMG_0602.jpg"/>
          <p:cNvPicPr>
            <a:picLocks noGrp="1" noChangeAspect="1"/>
          </p:cNvPicPr>
          <p:nvPr>
            <p:ph sz="half" idx="2"/>
          </p:nvPr>
        </p:nvPicPr>
        <p:blipFill>
          <a:blip r:embed="rId2" cstate="print">
            <a:extLst>
              <a:ext uri="{28A0092B-C50C-407E-A947-70E740481C1C}">
                <a14:useLocalDpi xmlns:a14="http://schemas.microsoft.com/office/drawing/2010/main"/>
              </a:ext>
            </a:extLst>
          </a:blip>
          <a:srcRect t="-6033" b="-6033"/>
          <a:stretch>
            <a:fillRect/>
          </a:stretch>
        </p:blipFill>
        <p:spPr/>
      </p:pic>
      <p:sp>
        <p:nvSpPr>
          <p:cNvPr id="5" name="Footer Placeholder 4"/>
          <p:cNvSpPr>
            <a:spLocks noGrp="1"/>
          </p:cNvSpPr>
          <p:nvPr>
            <p:ph type="ftr" sz="quarter" idx="11"/>
          </p:nvPr>
        </p:nvSpPr>
        <p:spPr/>
        <p:txBody>
          <a:bodyPr/>
          <a:lstStyle/>
          <a:p>
            <a:pPr>
              <a:defRPr/>
            </a:pPr>
            <a:r>
              <a:rPr lang="en-US" smtClean="0"/>
              <a:t>Paul Nieuwenhuis</a:t>
            </a:r>
            <a:endParaRPr lang="en-US"/>
          </a:p>
        </p:txBody>
      </p:sp>
      <p:sp>
        <p:nvSpPr>
          <p:cNvPr id="6" name="Slide Number Placeholder 5"/>
          <p:cNvSpPr>
            <a:spLocks noGrp="1"/>
          </p:cNvSpPr>
          <p:nvPr>
            <p:ph type="sldNum" sz="quarter" idx="12"/>
          </p:nvPr>
        </p:nvSpPr>
        <p:spPr/>
        <p:txBody>
          <a:bodyPr/>
          <a:lstStyle/>
          <a:p>
            <a:pPr>
              <a:defRPr/>
            </a:pPr>
            <a:fld id="{0636F023-0DE5-2045-881D-4FE0B3D527E2}" type="slidenum">
              <a:rPr lang="en-US" smtClean="0"/>
              <a:pPr>
                <a:defRPr/>
              </a:pPr>
              <a:t>15</a:t>
            </a:fld>
            <a:endParaRPr lang="en-US"/>
          </a:p>
        </p:txBody>
      </p:sp>
      <p:pic>
        <p:nvPicPr>
          <p:cNvPr id="34822" name="Picture 5" descr="Sustainable%20E_CY%28FullColour%2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4371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smtClean="0"/>
              <a:t>Paul Nieuwenhuis</a:t>
            </a:r>
            <a:endParaRPr lang="en-US" sz="1000"/>
          </a:p>
        </p:txBody>
      </p:sp>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D2FCFC-46D0-B749-BEFC-9504EB6D288C}" type="slidenum">
              <a:rPr lang="en-GB" sz="1000"/>
              <a:pPr eaLnBrk="1" hangingPunct="1"/>
              <a:t>16</a:t>
            </a:fld>
            <a:endParaRPr lang="en-GB" sz="1000"/>
          </a:p>
        </p:txBody>
      </p:sp>
      <p:sp>
        <p:nvSpPr>
          <p:cNvPr id="35843" name="Rectangle 2"/>
          <p:cNvSpPr>
            <a:spLocks noGrp="1" noChangeArrowheads="1"/>
          </p:cNvSpPr>
          <p:nvPr>
            <p:ph type="title"/>
          </p:nvPr>
        </p:nvSpPr>
        <p:spPr/>
        <p:txBody>
          <a:bodyPr/>
          <a:lstStyle/>
          <a:p>
            <a:pPr eaLnBrk="1" hangingPunct="1"/>
            <a:r>
              <a:rPr lang="en-US" sz="2000" b="1" dirty="0">
                <a:solidFill>
                  <a:srgbClr val="0000FF"/>
                </a:solidFill>
                <a:latin typeface="Arial Black" charset="0"/>
                <a:cs typeface="Arial Black" charset="0"/>
              </a:rPr>
              <a:t>This may be part of the reason why we have come to see the </a:t>
            </a:r>
            <a:r>
              <a:rPr lang="en-US" sz="2000" b="1" dirty="0" smtClean="0">
                <a:solidFill>
                  <a:srgbClr val="0000FF"/>
                </a:solidFill>
                <a:latin typeface="Arial Black" charset="0"/>
                <a:cs typeface="Arial Black" charset="0"/>
              </a:rPr>
              <a:t>‘natural’ environment </a:t>
            </a:r>
            <a:r>
              <a:rPr lang="en-US" sz="2000" b="1" dirty="0">
                <a:solidFill>
                  <a:srgbClr val="0000FF"/>
                </a:solidFill>
                <a:latin typeface="Arial Black" charset="0"/>
                <a:cs typeface="Arial Black" charset="0"/>
              </a:rPr>
              <a:t>as something separate from us.</a:t>
            </a:r>
          </a:p>
        </p:txBody>
      </p:sp>
      <p:pic>
        <p:nvPicPr>
          <p:cNvPr id="3584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5400" y="1487488"/>
            <a:ext cx="6324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4"/>
          <p:cNvSpPr txBox="1">
            <a:spLocks noChangeArrowheads="1"/>
          </p:cNvSpPr>
          <p:nvPr/>
        </p:nvSpPr>
        <p:spPr bwMode="auto">
          <a:xfrm>
            <a:off x="3563938" y="2349500"/>
            <a:ext cx="1655762"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sz="2000" b="1">
                <a:latin typeface="Comic Sans MS" charset="0"/>
              </a:rPr>
              <a:t>environment</a:t>
            </a:r>
          </a:p>
        </p:txBody>
      </p:sp>
      <p:sp>
        <p:nvSpPr>
          <p:cNvPr id="35846" name="AutoShape 5"/>
          <p:cNvSpPr>
            <a:spLocks noChangeArrowheads="1"/>
          </p:cNvSpPr>
          <p:nvPr/>
        </p:nvSpPr>
        <p:spPr bwMode="auto">
          <a:xfrm>
            <a:off x="1258888" y="5516563"/>
            <a:ext cx="5473700" cy="720725"/>
          </a:xfrm>
          <a:prstGeom prst="wedgeRoundRectCallout">
            <a:avLst>
              <a:gd name="adj1" fmla="val 40662"/>
              <a:gd name="adj2" fmla="val -176431"/>
              <a:gd name="adj3" fmla="val 16667"/>
            </a:avLst>
          </a:prstGeom>
          <a:solidFill>
            <a:schemeClr val="accent1"/>
          </a:solidFill>
          <a:ln w="9525">
            <a:solidFill>
              <a:schemeClr val="tx1"/>
            </a:solidFill>
            <a:miter lim="800000"/>
            <a:headEnd/>
            <a:tailEnd/>
          </a:ln>
        </p:spPr>
        <p:txBody>
          <a:bodyPr/>
          <a:lstStyle/>
          <a:p>
            <a:pPr algn="ctr"/>
            <a:r>
              <a:rPr lang="en-GB" b="1" i="1"/>
              <a:t>How many of these environment things did you say we had?</a:t>
            </a:r>
          </a:p>
        </p:txBody>
      </p:sp>
    </p:spTree>
    <p:extLst>
      <p:ext uri="{BB962C8B-B14F-4D97-AF65-F5344CB8AC3E}">
        <p14:creationId xmlns:p14="http://schemas.microsoft.com/office/powerpoint/2010/main" val="16911206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3"/>
          <p:cNvSpPr>
            <a:spLocks noGrp="1"/>
          </p:cNvSpPr>
          <p:nvPr>
            <p:ph type="title"/>
          </p:nvPr>
        </p:nvSpPr>
        <p:spPr/>
        <p:txBody>
          <a:bodyPr/>
          <a:lstStyle/>
          <a:p>
            <a:r>
              <a:rPr lang="en-US" sz="2800">
                <a:solidFill>
                  <a:srgbClr val="0000FF"/>
                </a:solidFill>
                <a:latin typeface="Arial" charset="0"/>
              </a:rPr>
              <a:t>And now?</a:t>
            </a:r>
          </a:p>
        </p:txBody>
      </p:sp>
      <p:sp>
        <p:nvSpPr>
          <p:cNvPr id="37890" name="Content Placeholder 2"/>
          <p:cNvSpPr>
            <a:spLocks noGrp="1"/>
          </p:cNvSpPr>
          <p:nvPr>
            <p:ph idx="1"/>
          </p:nvPr>
        </p:nvSpPr>
        <p:spPr/>
        <p:txBody>
          <a:bodyPr/>
          <a:lstStyle/>
          <a:p>
            <a:endParaRPr lang="en-US">
              <a:latin typeface="Arial" charset="0"/>
            </a:endParaRPr>
          </a:p>
        </p:txBody>
      </p:sp>
      <p:sp>
        <p:nvSpPr>
          <p:cNvPr id="37891" name="Text Placeholder 1"/>
          <p:cNvSpPr>
            <a:spLocks noGrp="1"/>
          </p:cNvSpPr>
          <p:nvPr>
            <p:ph type="body" sz="half" idx="2"/>
          </p:nvPr>
        </p:nvSpPr>
        <p:spPr/>
        <p:txBody>
          <a:bodyPr/>
          <a:lstStyle/>
          <a:p>
            <a:r>
              <a:rPr lang="en-US" sz="2000" dirty="0">
                <a:latin typeface="Arial" charset="0"/>
              </a:rPr>
              <a:t>More recent thinking (since Darwin?) has once again reinserted us into nature as one of the many species on our planet.</a:t>
            </a:r>
          </a:p>
          <a:p>
            <a:endParaRPr lang="en-US" sz="2000" dirty="0">
              <a:latin typeface="Arial" charset="0"/>
            </a:endParaRPr>
          </a:p>
          <a:p>
            <a:r>
              <a:rPr lang="en-US" sz="2000" b="1" dirty="0">
                <a:latin typeface="Arial" charset="0"/>
              </a:rPr>
              <a:t>But somehow, what we make has not followed </a:t>
            </a:r>
            <a:r>
              <a:rPr lang="en-US" sz="2000" b="1" dirty="0" smtClean="0">
                <a:latin typeface="Arial" charset="0"/>
              </a:rPr>
              <a:t>suit - </a:t>
            </a:r>
            <a:r>
              <a:rPr lang="en-US" sz="2000" b="1" i="1" dirty="0" smtClean="0">
                <a:solidFill>
                  <a:srgbClr val="0000FF"/>
                </a:solidFill>
                <a:latin typeface="Arial" charset="0"/>
              </a:rPr>
              <a:t>weird</a:t>
            </a:r>
            <a:r>
              <a:rPr lang="en-US" sz="2000" b="1" dirty="0" smtClean="0">
                <a:latin typeface="Arial" charset="0"/>
              </a:rPr>
              <a:t>.</a:t>
            </a:r>
            <a:endParaRPr lang="en-US" sz="2000" b="1" dirty="0">
              <a:latin typeface="Arial" charset="0"/>
            </a:endParaRPr>
          </a:p>
          <a:p>
            <a:endParaRPr lang="en-US" sz="2000" dirty="0">
              <a:latin typeface="Arial" charset="0"/>
            </a:endParaRPr>
          </a:p>
        </p:txBody>
      </p:sp>
      <p:pic>
        <p:nvPicPr>
          <p:cNvPr id="37892" name="Content Placeholder 5" descr="HKOZ04 130.jpg"/>
          <p:cNvPicPr>
            <a:picLocks noGrp="1" noChangeAspect="1"/>
          </p:cNvPicPr>
          <p:nvPr>
            <p:ph sz="half" idx="4294967295"/>
          </p:nvPr>
        </p:nvPicPr>
        <p:blipFill>
          <a:blip r:embed="rId2">
            <a:extLst>
              <a:ext uri="{28A0092B-C50C-407E-A947-70E740481C1C}">
                <a14:useLocalDpi xmlns:a14="http://schemas.microsoft.com/office/drawing/2010/main"/>
              </a:ext>
            </a:extLst>
          </a:blip>
          <a:srcRect/>
          <a:stretch>
            <a:fillRect/>
          </a:stretch>
        </p:blipFill>
        <p:spPr>
          <a:xfrm rot="16200000">
            <a:off x="4067969" y="1191419"/>
            <a:ext cx="4038600" cy="4525962"/>
          </a:xfrm>
        </p:spPr>
      </p:pic>
      <p:sp>
        <p:nvSpPr>
          <p:cNvPr id="2" name="Footer Placeholder 1"/>
          <p:cNvSpPr>
            <a:spLocks noGrp="1"/>
          </p:cNvSpPr>
          <p:nvPr>
            <p:ph type="ftr" sz="quarter" idx="11"/>
          </p:nvPr>
        </p:nvSpPr>
        <p:spPr/>
        <p:txBody>
          <a:bodyPr/>
          <a:lstStyle/>
          <a:p>
            <a:pPr>
              <a:defRPr/>
            </a:pPr>
            <a:r>
              <a:rPr lang="en-GB" smtClean="0"/>
              <a:t>Paul Nieuwenhuis</a:t>
            </a:r>
            <a:endParaRPr lang="en-GB"/>
          </a:p>
        </p:txBody>
      </p:sp>
      <p:sp>
        <p:nvSpPr>
          <p:cNvPr id="3" name="Slide Number Placeholder 2"/>
          <p:cNvSpPr>
            <a:spLocks noGrp="1"/>
          </p:cNvSpPr>
          <p:nvPr>
            <p:ph type="sldNum" sz="quarter" idx="12"/>
          </p:nvPr>
        </p:nvSpPr>
        <p:spPr/>
        <p:txBody>
          <a:bodyPr/>
          <a:lstStyle/>
          <a:p>
            <a:pPr>
              <a:defRPr/>
            </a:pPr>
            <a:fld id="{253E8CF8-CEE0-684A-B356-3239699A4F5C}" type="slidenum">
              <a:rPr lang="en-GB" smtClean="0"/>
              <a:pPr>
                <a:defRPr/>
              </a:pPr>
              <a:t>17</a:t>
            </a:fld>
            <a:endParaRPr lang="en-GB"/>
          </a:p>
        </p:txBody>
      </p:sp>
      <p:pic>
        <p:nvPicPr>
          <p:cNvPr id="37895" name="Picture 5" descr="Sustainable%20E_CY%28FullColour%2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382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defRPr/>
            </a:pPr>
            <a:r>
              <a:rPr lang="en-US" sz="2800" dirty="0" smtClean="0"/>
              <a:t/>
            </a:r>
            <a:br>
              <a:rPr lang="en-US" sz="2800" dirty="0" smtClean="0"/>
            </a:br>
            <a:endParaRPr lang="en-US" sz="2800" dirty="0">
              <a:solidFill>
                <a:srgbClr val="0000FF"/>
              </a:solidFill>
            </a:endParaRPr>
          </a:p>
        </p:txBody>
      </p:sp>
      <p:sp>
        <p:nvSpPr>
          <p:cNvPr id="6" name="Content Placeholder 5"/>
          <p:cNvSpPr>
            <a:spLocks noGrp="1"/>
          </p:cNvSpPr>
          <p:nvPr>
            <p:ph idx="1"/>
          </p:nvPr>
        </p:nvSpPr>
        <p:spPr/>
        <p:txBody>
          <a:bodyPr/>
          <a:lstStyle/>
          <a:p>
            <a:pPr marL="0" indent="0" algn="ctr">
              <a:buNone/>
            </a:pPr>
            <a:endParaRPr lang="en-US" b="1" dirty="0" smtClean="0">
              <a:solidFill>
                <a:srgbClr val="0000FF"/>
              </a:solidFill>
            </a:endParaRPr>
          </a:p>
          <a:p>
            <a:pPr marL="0" indent="0" algn="ctr">
              <a:buNone/>
            </a:pPr>
            <a:r>
              <a:rPr lang="en-US" b="1" dirty="0" smtClean="0">
                <a:solidFill>
                  <a:srgbClr val="0000FF"/>
                </a:solidFill>
              </a:rPr>
              <a:t>The </a:t>
            </a:r>
            <a:r>
              <a:rPr lang="en-US" b="1" dirty="0">
                <a:solidFill>
                  <a:srgbClr val="0000FF"/>
                </a:solidFill>
              </a:rPr>
              <a:t>distinction between natural and ‘man-made’ is entirely of our own making. </a:t>
            </a:r>
            <a:endParaRPr lang="en-US" b="1" dirty="0"/>
          </a:p>
        </p:txBody>
      </p:sp>
      <p:sp>
        <p:nvSpPr>
          <p:cNvPr id="2" name="Footer Placeholder 1"/>
          <p:cNvSpPr>
            <a:spLocks noGrp="1"/>
          </p:cNvSpPr>
          <p:nvPr>
            <p:ph type="ftr" sz="quarter" idx="11"/>
          </p:nvPr>
        </p:nvSpPr>
        <p:spPr/>
        <p:txBody>
          <a:bodyPr/>
          <a:lstStyle/>
          <a:p>
            <a:pPr>
              <a:defRPr/>
            </a:pPr>
            <a:r>
              <a:rPr lang="en-GB" smtClean="0"/>
              <a:t>Paul Nieuwenhuis</a:t>
            </a:r>
            <a:endParaRPr lang="en-GB"/>
          </a:p>
        </p:txBody>
      </p:sp>
      <p:sp>
        <p:nvSpPr>
          <p:cNvPr id="3" name="Slide Number Placeholder 2"/>
          <p:cNvSpPr>
            <a:spLocks noGrp="1"/>
          </p:cNvSpPr>
          <p:nvPr>
            <p:ph type="sldNum" sz="quarter" idx="12"/>
          </p:nvPr>
        </p:nvSpPr>
        <p:spPr/>
        <p:txBody>
          <a:bodyPr/>
          <a:lstStyle/>
          <a:p>
            <a:pPr>
              <a:defRPr/>
            </a:pPr>
            <a:fld id="{2928E926-7C98-2B4E-8A9C-78C72220C924}" type="slidenum">
              <a:rPr lang="en-GB" smtClean="0"/>
              <a:pPr>
                <a:defRPr/>
              </a:pPr>
              <a:t>18</a:t>
            </a:fld>
            <a:endParaRPr lang="en-GB"/>
          </a:p>
        </p:txBody>
      </p:sp>
      <p:pic>
        <p:nvPicPr>
          <p:cNvPr id="38917" name="Picture 5" descr="Sustainable%20E_CY%28FullColour%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1763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2800" b="1">
                <a:solidFill>
                  <a:srgbClr val="0000FF"/>
                </a:solidFill>
                <a:latin typeface="Arial" charset="0"/>
              </a:rPr>
              <a:t>This is therefore a natural object...</a:t>
            </a:r>
          </a:p>
        </p:txBody>
      </p:sp>
      <p:sp>
        <p:nvSpPr>
          <p:cNvPr id="3993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smtClean="0"/>
              <a:t>Paul Nieuwenhuis</a:t>
            </a:r>
            <a:endParaRPr lang="en-US" sz="1400"/>
          </a:p>
        </p:txBody>
      </p:sp>
      <p:sp>
        <p:nvSpPr>
          <p:cNvPr id="399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DBF2D3-BFC0-2247-8D91-69E2A867E285}" type="slidenum">
              <a:rPr lang="en-GB" sz="1400"/>
              <a:pPr eaLnBrk="1" hangingPunct="1"/>
              <a:t>19</a:t>
            </a:fld>
            <a:endParaRPr lang="en-GB" sz="1400"/>
          </a:p>
        </p:txBody>
      </p:sp>
      <p:pic>
        <p:nvPicPr>
          <p:cNvPr id="3" name="Content Placeholder 2" descr="IMG_6556.JP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564383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normAutofit/>
          </a:bodyPr>
          <a:lstStyle/>
          <a:p>
            <a:r>
              <a:rPr lang="en-US" sz="2800" b="1" dirty="0" smtClean="0">
                <a:solidFill>
                  <a:srgbClr val="0000FF"/>
                </a:solidFill>
                <a:latin typeface="Arial" charset="0"/>
              </a:rPr>
              <a:t>Many environmentalists advocate </a:t>
            </a:r>
            <a:br>
              <a:rPr lang="en-US" sz="2800" b="1" dirty="0" smtClean="0">
                <a:solidFill>
                  <a:srgbClr val="0000FF"/>
                </a:solidFill>
                <a:latin typeface="Arial" charset="0"/>
              </a:rPr>
            </a:br>
            <a:r>
              <a:rPr lang="en-US" sz="2800" b="1" dirty="0" smtClean="0">
                <a:solidFill>
                  <a:srgbClr val="0000FF"/>
                </a:solidFill>
                <a:latin typeface="Arial" charset="0"/>
              </a:rPr>
              <a:t>consuming less? The </a:t>
            </a:r>
            <a:r>
              <a:rPr lang="en-US" sz="2800" b="1" dirty="0">
                <a:solidFill>
                  <a:srgbClr val="0000FF"/>
                </a:solidFill>
                <a:latin typeface="Arial" charset="0"/>
              </a:rPr>
              <a:t>problem </a:t>
            </a:r>
            <a:r>
              <a:rPr lang="en-US" sz="2800" b="1" dirty="0" smtClean="0">
                <a:solidFill>
                  <a:srgbClr val="0000FF"/>
                </a:solidFill>
                <a:latin typeface="Arial" charset="0"/>
              </a:rPr>
              <a:t>is</a:t>
            </a:r>
            <a:r>
              <a:rPr lang="is-IS" sz="2800" b="1" dirty="0" smtClean="0">
                <a:solidFill>
                  <a:srgbClr val="0000FF"/>
                </a:solidFill>
                <a:latin typeface="Arial" charset="0"/>
              </a:rPr>
              <a:t>…</a:t>
            </a:r>
            <a:endParaRPr lang="en-US" sz="2800" b="1" dirty="0">
              <a:solidFill>
                <a:srgbClr val="0000FF"/>
              </a:solidFill>
              <a:latin typeface="Arial" charset="0"/>
            </a:endParaRPr>
          </a:p>
        </p:txBody>
      </p:sp>
      <p:sp>
        <p:nvSpPr>
          <p:cNvPr id="69634" name="Content Placeholder 2"/>
          <p:cNvSpPr>
            <a:spLocks noGrp="1"/>
          </p:cNvSpPr>
          <p:nvPr>
            <p:ph sz="half" idx="1"/>
          </p:nvPr>
        </p:nvSpPr>
        <p:spPr/>
        <p:txBody>
          <a:bodyPr/>
          <a:lstStyle/>
          <a:p>
            <a:pPr>
              <a:defRPr/>
            </a:pPr>
            <a:r>
              <a:rPr lang="en-US" sz="2000" dirty="0">
                <a:latin typeface="Arial" charset="0"/>
              </a:rPr>
              <a:t>We use our things to express who we are:</a:t>
            </a:r>
          </a:p>
          <a:p>
            <a:pPr lvl="1">
              <a:defRPr/>
            </a:pPr>
            <a:r>
              <a:rPr lang="en-US" sz="1800" dirty="0">
                <a:solidFill>
                  <a:srgbClr val="0000FF"/>
                </a:solidFill>
                <a:latin typeface="Arial" charset="0"/>
              </a:rPr>
              <a:t>To create our place in society</a:t>
            </a:r>
          </a:p>
          <a:p>
            <a:pPr lvl="1">
              <a:defRPr/>
            </a:pPr>
            <a:r>
              <a:rPr lang="en-US" sz="1800" dirty="0">
                <a:solidFill>
                  <a:srgbClr val="0000FF"/>
                </a:solidFill>
                <a:latin typeface="Arial" charset="0"/>
              </a:rPr>
              <a:t>To show how successful we are</a:t>
            </a:r>
          </a:p>
          <a:p>
            <a:pPr lvl="1">
              <a:defRPr/>
            </a:pPr>
            <a:r>
              <a:rPr lang="en-US" sz="1800" dirty="0">
                <a:solidFill>
                  <a:srgbClr val="0000FF"/>
                </a:solidFill>
                <a:latin typeface="Arial" charset="0"/>
              </a:rPr>
              <a:t>To show what tribe or group we belong to</a:t>
            </a:r>
          </a:p>
          <a:p>
            <a:pPr>
              <a:defRPr/>
            </a:pPr>
            <a:endParaRPr lang="en-US" sz="2000" dirty="0">
              <a:latin typeface="Arial" charset="0"/>
            </a:endParaRPr>
          </a:p>
          <a:p>
            <a:pPr>
              <a:defRPr/>
            </a:pPr>
            <a:r>
              <a:rPr lang="en-US" sz="2000" i="1" dirty="0">
                <a:latin typeface="Arial" charset="0"/>
              </a:rPr>
              <a:t>So, taking away our things means taking away a large part of our </a:t>
            </a:r>
            <a:r>
              <a:rPr lang="en-US" sz="2000" b="1" i="1" dirty="0">
                <a:latin typeface="Arial" charset="0"/>
              </a:rPr>
              <a:t>selves</a:t>
            </a:r>
            <a:r>
              <a:rPr lang="en-US" sz="2000" i="1" dirty="0" smtClean="0">
                <a:latin typeface="Arial" charset="0"/>
              </a:rPr>
              <a:t>.</a:t>
            </a:r>
          </a:p>
        </p:txBody>
      </p:sp>
      <p:pic>
        <p:nvPicPr>
          <p:cNvPr id="26627" name="Content Placeholder 4" descr="IMG_0637.JPG"/>
          <p:cNvPicPr>
            <a:picLocks noGrp="1" noChangeAspect="1"/>
          </p:cNvPicPr>
          <p:nvPr>
            <p:ph sz="half" idx="2"/>
          </p:nvPr>
        </p:nvPicPr>
        <p:blipFill>
          <a:blip r:embed="rId2">
            <a:extLst>
              <a:ext uri="{28A0092B-C50C-407E-A947-70E740481C1C}">
                <a14:useLocalDpi xmlns:a14="http://schemas.microsoft.com/office/drawing/2010/main"/>
              </a:ext>
            </a:extLst>
          </a:blip>
          <a:srcRect/>
          <a:stretch>
            <a:fillRect/>
          </a:stretch>
        </p:blipFill>
        <p:spPr/>
      </p:pic>
      <p:pic>
        <p:nvPicPr>
          <p:cNvPr id="26628" name="Picture 5" descr="Sustainable%20E_CY%28FullColour%2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Paul Nieuwenhuis</a:t>
            </a:r>
            <a:endParaRPr lang="en-US"/>
          </a:p>
        </p:txBody>
      </p:sp>
      <p:sp>
        <p:nvSpPr>
          <p:cNvPr id="3" name="Slide Number Placeholder 2"/>
          <p:cNvSpPr>
            <a:spLocks noGrp="1"/>
          </p:cNvSpPr>
          <p:nvPr>
            <p:ph type="sldNum" sz="quarter" idx="12"/>
          </p:nvPr>
        </p:nvSpPr>
        <p:spPr/>
        <p:txBody>
          <a:bodyPr/>
          <a:lstStyle/>
          <a:p>
            <a:fld id="{AF8FA116-680B-E94D-8536-975FE02EF60C}" type="slidenum">
              <a:rPr lang="en-US" smtClean="0"/>
              <a:t>2</a:t>
            </a:fld>
            <a:endParaRPr lang="en-US"/>
          </a:p>
        </p:txBody>
      </p:sp>
    </p:spTree>
    <p:extLst>
      <p:ext uri="{BB962C8B-B14F-4D97-AF65-F5344CB8AC3E}">
        <p14:creationId xmlns:p14="http://schemas.microsoft.com/office/powerpoint/2010/main" val="9568459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Consuming </a:t>
            </a:r>
            <a:r>
              <a:rPr lang="en-US" dirty="0" smtClean="0">
                <a:solidFill>
                  <a:srgbClr val="0000FF"/>
                </a:solidFill>
              </a:rPr>
              <a:t>cars </a:t>
            </a:r>
            <a:endParaRPr lang="en-US" dirty="0">
              <a:solidFill>
                <a:srgbClr val="0000FF"/>
              </a:solidFill>
            </a:endParaRPr>
          </a:p>
        </p:txBody>
      </p:sp>
      <p:sp>
        <p:nvSpPr>
          <p:cNvPr id="5" name="Text Placeholder 4"/>
          <p:cNvSpPr>
            <a:spLocks noGrp="1"/>
          </p:cNvSpPr>
          <p:nvPr>
            <p:ph type="body" idx="1"/>
          </p:nvPr>
        </p:nvSpPr>
        <p:spPr/>
        <p:txBody>
          <a:bodyPr/>
          <a:lstStyle/>
          <a:p>
            <a:endParaRPr lang="en-US"/>
          </a:p>
        </p:txBody>
      </p:sp>
      <p:pic>
        <p:nvPicPr>
          <p:cNvPr id="6" name="Picture 5" descr="Sustainable%20E_CY%28FullColour%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r>
              <a:rPr lang="en-US" smtClean="0"/>
              <a:t>Paul Nieuwenhuis</a:t>
            </a:r>
            <a:endParaRPr lang="en-US"/>
          </a:p>
        </p:txBody>
      </p:sp>
      <p:sp>
        <p:nvSpPr>
          <p:cNvPr id="8" name="Slide Number Placeholder 7"/>
          <p:cNvSpPr>
            <a:spLocks noGrp="1"/>
          </p:cNvSpPr>
          <p:nvPr>
            <p:ph type="sldNum" sz="quarter" idx="12"/>
          </p:nvPr>
        </p:nvSpPr>
        <p:spPr/>
        <p:txBody>
          <a:bodyPr/>
          <a:lstStyle/>
          <a:p>
            <a:fld id="{AF8FA116-680B-E94D-8536-975FE02EF60C}" type="slidenum">
              <a:rPr lang="en-US" smtClean="0"/>
              <a:t>20</a:t>
            </a:fld>
            <a:endParaRPr lang="en-US"/>
          </a:p>
        </p:txBody>
      </p:sp>
    </p:spTree>
    <p:extLst>
      <p:ext uri="{BB962C8B-B14F-4D97-AF65-F5344CB8AC3E}">
        <p14:creationId xmlns:p14="http://schemas.microsoft.com/office/powerpoint/2010/main" val="18245917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smtClean="0"/>
              <a:t>Paul Nieuwenhuis</a:t>
            </a:r>
            <a:endParaRPr lang="en-GB" sz="1400"/>
          </a:p>
        </p:txBody>
      </p:sp>
      <p:sp>
        <p:nvSpPr>
          <p:cNvPr id="675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3624BA-B673-2B41-B3E8-438C562BDE62}" type="slidenum">
              <a:rPr lang="en-GB" sz="1400"/>
              <a:pPr eaLnBrk="1" hangingPunct="1"/>
              <a:t>21</a:t>
            </a:fld>
            <a:endParaRPr lang="en-GB" sz="1400"/>
          </a:p>
        </p:txBody>
      </p:sp>
      <p:sp>
        <p:nvSpPr>
          <p:cNvPr id="67587" name="Rectangle 4"/>
          <p:cNvSpPr>
            <a:spLocks noGrp="1" noChangeArrowheads="1"/>
          </p:cNvSpPr>
          <p:nvPr>
            <p:ph type="title"/>
          </p:nvPr>
        </p:nvSpPr>
        <p:spPr/>
        <p:txBody>
          <a:bodyPr>
            <a:normAutofit/>
          </a:bodyPr>
          <a:lstStyle/>
          <a:p>
            <a:pPr eaLnBrk="1" hangingPunct="1"/>
            <a:r>
              <a:rPr lang="en-GB" sz="3200" b="1" dirty="0">
                <a:solidFill>
                  <a:srgbClr val="3333CC"/>
                </a:solidFill>
                <a:latin typeface="Arial" charset="0"/>
              </a:rPr>
              <a:t>Ford v Sloan</a:t>
            </a:r>
          </a:p>
        </p:txBody>
      </p:sp>
      <p:sp>
        <p:nvSpPr>
          <p:cNvPr id="67588" name="Rectangle 5"/>
          <p:cNvSpPr>
            <a:spLocks noGrp="1" noChangeArrowheads="1"/>
          </p:cNvSpPr>
          <p:nvPr>
            <p:ph type="body" sz="half" idx="1"/>
          </p:nvPr>
        </p:nvSpPr>
        <p:spPr/>
        <p:txBody>
          <a:bodyPr/>
          <a:lstStyle/>
          <a:p>
            <a:pPr eaLnBrk="1" hangingPunct="1">
              <a:lnSpc>
                <a:spcPct val="80000"/>
              </a:lnSpc>
              <a:buFontTx/>
              <a:buNone/>
            </a:pPr>
            <a:endParaRPr lang="en-GB" sz="2000" b="1">
              <a:latin typeface="Arial" charset="0"/>
            </a:endParaRPr>
          </a:p>
          <a:p>
            <a:pPr eaLnBrk="1" hangingPunct="1">
              <a:lnSpc>
                <a:spcPct val="80000"/>
              </a:lnSpc>
              <a:buFontTx/>
              <a:buNone/>
            </a:pPr>
            <a:r>
              <a:rPr lang="en-GB" sz="2000" b="1">
                <a:latin typeface="Arial" charset="0"/>
              </a:rPr>
              <a:t>Ford:</a:t>
            </a:r>
          </a:p>
          <a:p>
            <a:pPr eaLnBrk="1" hangingPunct="1">
              <a:lnSpc>
                <a:spcPct val="80000"/>
              </a:lnSpc>
              <a:buFontTx/>
              <a:buNone/>
            </a:pPr>
            <a:r>
              <a:rPr lang="en-GB" sz="1800">
                <a:latin typeface="Arial" charset="0"/>
              </a:rPr>
              <a:t>	</a:t>
            </a:r>
            <a:r>
              <a:rPr lang="ja-JP" altLang="en-GB" sz="1800" i="1">
                <a:solidFill>
                  <a:srgbClr val="3333CC"/>
                </a:solidFill>
                <a:latin typeface="Arial" charset="0"/>
              </a:rPr>
              <a:t>“</a:t>
            </a:r>
            <a:r>
              <a:rPr lang="en-GB" altLang="ja-JP" sz="1800" i="1">
                <a:solidFill>
                  <a:srgbClr val="3333CC"/>
                </a:solidFill>
                <a:latin typeface="Arial" charset="0"/>
              </a:rPr>
              <a:t>It is considered good manufacturing practice, and not bad ethics, occasionally to change designs so that old models will become obsolete…Our principle of business is precisely the contrary…We want the man who buys one of our products never to have to buy another</a:t>
            </a:r>
            <a:r>
              <a:rPr lang="ja-JP" altLang="en-GB" sz="1800" i="1">
                <a:solidFill>
                  <a:srgbClr val="3333CC"/>
                </a:solidFill>
                <a:latin typeface="Arial" charset="0"/>
              </a:rPr>
              <a:t>”</a:t>
            </a:r>
            <a:r>
              <a:rPr lang="en-GB" altLang="ja-JP" sz="1800" i="1">
                <a:solidFill>
                  <a:srgbClr val="3333CC"/>
                </a:solidFill>
                <a:latin typeface="Arial" charset="0"/>
              </a:rPr>
              <a:t> </a:t>
            </a:r>
          </a:p>
          <a:p>
            <a:pPr eaLnBrk="1" hangingPunct="1">
              <a:lnSpc>
                <a:spcPct val="80000"/>
              </a:lnSpc>
              <a:buFontTx/>
              <a:buNone/>
            </a:pPr>
            <a:endParaRPr lang="en-GB" sz="1800" i="1">
              <a:solidFill>
                <a:srgbClr val="3333CC"/>
              </a:solidFill>
              <a:latin typeface="Arial" charset="0"/>
            </a:endParaRPr>
          </a:p>
          <a:p>
            <a:pPr algn="ctr" eaLnBrk="1" hangingPunct="1">
              <a:lnSpc>
                <a:spcPct val="80000"/>
              </a:lnSpc>
              <a:buFontTx/>
              <a:buNone/>
            </a:pPr>
            <a:r>
              <a:rPr lang="en-GB" sz="1400">
                <a:latin typeface="Arial" charset="0"/>
              </a:rPr>
              <a:t>(Henry Ford, 1924, </a:t>
            </a:r>
            <a:r>
              <a:rPr lang="en-GB" sz="1400" i="1">
                <a:latin typeface="Arial" charset="0"/>
              </a:rPr>
              <a:t>My Life and Work</a:t>
            </a:r>
            <a:r>
              <a:rPr lang="en-GB" sz="1400">
                <a:latin typeface="Arial" charset="0"/>
              </a:rPr>
              <a:t>)</a:t>
            </a:r>
          </a:p>
        </p:txBody>
      </p:sp>
      <p:sp>
        <p:nvSpPr>
          <p:cNvPr id="67589" name="Rectangle 6"/>
          <p:cNvSpPr>
            <a:spLocks noGrp="1" noChangeArrowheads="1"/>
          </p:cNvSpPr>
          <p:nvPr>
            <p:ph type="body" sz="half" idx="2"/>
          </p:nvPr>
        </p:nvSpPr>
        <p:spPr>
          <a:xfrm>
            <a:off x="4643438" y="1628775"/>
            <a:ext cx="4038600" cy="4525963"/>
          </a:xfrm>
        </p:spPr>
        <p:txBody>
          <a:bodyPr/>
          <a:lstStyle/>
          <a:p>
            <a:pPr eaLnBrk="1" hangingPunct="1">
              <a:buFontTx/>
              <a:buNone/>
            </a:pPr>
            <a:endParaRPr lang="en-GB" sz="2000" b="1">
              <a:latin typeface="Arial" charset="0"/>
            </a:endParaRPr>
          </a:p>
          <a:p>
            <a:pPr eaLnBrk="1" hangingPunct="1">
              <a:buFontTx/>
              <a:buNone/>
            </a:pPr>
            <a:r>
              <a:rPr lang="en-GB" sz="2000" b="1">
                <a:latin typeface="Arial" charset="0"/>
              </a:rPr>
              <a:t>Sloan (GM):</a:t>
            </a:r>
          </a:p>
          <a:p>
            <a:pPr eaLnBrk="1" hangingPunct="1">
              <a:buFontTx/>
              <a:buNone/>
            </a:pPr>
            <a:r>
              <a:rPr lang="en-GB" sz="1800" i="1">
                <a:solidFill>
                  <a:srgbClr val="3333CC"/>
                </a:solidFill>
                <a:latin typeface="Arial" charset="0"/>
              </a:rPr>
              <a:t>	</a:t>
            </a:r>
            <a:r>
              <a:rPr lang="ja-JP" altLang="en-GB" sz="1800" i="1">
                <a:solidFill>
                  <a:srgbClr val="3333CC"/>
                </a:solidFill>
                <a:latin typeface="Arial" charset="0"/>
              </a:rPr>
              <a:t>“</a:t>
            </a:r>
            <a:r>
              <a:rPr lang="en-GB" altLang="ja-JP" sz="1800" i="1">
                <a:solidFill>
                  <a:srgbClr val="3333CC"/>
                </a:solidFill>
                <a:latin typeface="Arial" charset="0"/>
              </a:rPr>
              <a:t>Consumer dissatisfaction with today</a:t>
            </a:r>
            <a:r>
              <a:rPr lang="ja-JP" altLang="en-GB" sz="1800" i="1">
                <a:solidFill>
                  <a:srgbClr val="3333CC"/>
                </a:solidFill>
                <a:latin typeface="Arial" charset="0"/>
              </a:rPr>
              <a:t>’</a:t>
            </a:r>
            <a:r>
              <a:rPr lang="en-GB" altLang="ja-JP" sz="1800" i="1">
                <a:solidFill>
                  <a:srgbClr val="3333CC"/>
                </a:solidFill>
                <a:latin typeface="Arial" charset="0"/>
              </a:rPr>
              <a:t>s car was engendered by the innovation of the annual model change, which called for major styling revisions every three years, functional or not, with minor annual faceliftings in between.</a:t>
            </a:r>
            <a:r>
              <a:rPr lang="ja-JP" altLang="en-GB" sz="1800" i="1">
                <a:solidFill>
                  <a:srgbClr val="3333CC"/>
                </a:solidFill>
                <a:latin typeface="Arial" charset="0"/>
              </a:rPr>
              <a:t>”</a:t>
            </a:r>
            <a:endParaRPr lang="en-GB" altLang="ja-JP" sz="1800" i="1">
              <a:solidFill>
                <a:srgbClr val="3333CC"/>
              </a:solidFill>
              <a:latin typeface="Arial" charset="0"/>
            </a:endParaRPr>
          </a:p>
          <a:p>
            <a:pPr algn="ctr" eaLnBrk="1" hangingPunct="1">
              <a:buFontTx/>
              <a:buNone/>
            </a:pPr>
            <a:endParaRPr lang="en-GB" sz="1400">
              <a:latin typeface="Arial" charset="0"/>
            </a:endParaRPr>
          </a:p>
          <a:p>
            <a:pPr algn="ctr" eaLnBrk="1" hangingPunct="1">
              <a:buFontTx/>
              <a:buNone/>
            </a:pPr>
            <a:r>
              <a:rPr lang="en-GB" sz="1400">
                <a:latin typeface="Arial" charset="0"/>
              </a:rPr>
              <a:t>(Flink, 1988, </a:t>
            </a:r>
            <a:r>
              <a:rPr lang="en-GB" sz="1400" i="1">
                <a:latin typeface="Arial" charset="0"/>
              </a:rPr>
              <a:t>The Automobile Age</a:t>
            </a:r>
            <a:r>
              <a:rPr lang="en-GB" sz="1400">
                <a:latin typeface="Arial" charset="0"/>
              </a:rPr>
              <a:t>)</a:t>
            </a:r>
          </a:p>
          <a:p>
            <a:pPr algn="ctr" eaLnBrk="1" hangingPunct="1">
              <a:buFontTx/>
              <a:buNone/>
            </a:pPr>
            <a:endParaRPr lang="en-GB" sz="1400">
              <a:latin typeface="Arial" charset="0"/>
            </a:endParaRPr>
          </a:p>
          <a:p>
            <a:pPr eaLnBrk="1" hangingPunct="1">
              <a:buFontTx/>
              <a:buNone/>
            </a:pPr>
            <a:r>
              <a:rPr lang="en-GB" sz="1800" i="1">
                <a:solidFill>
                  <a:srgbClr val="3333CC"/>
                </a:solidFill>
                <a:latin typeface="Arial" charset="0"/>
              </a:rPr>
              <a:t>	</a:t>
            </a:r>
            <a:endParaRPr lang="en-GB" sz="1400">
              <a:latin typeface="Arial" charset="0"/>
            </a:endParaRPr>
          </a:p>
        </p:txBody>
      </p:sp>
      <p:pic>
        <p:nvPicPr>
          <p:cNvPr id="7" name="Picture 5" descr="Sustainable%20E_CY%28FullColour%2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0905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smtClean="0"/>
              <a:t>Paul Nieuwenhuis</a:t>
            </a:r>
            <a:endParaRPr lang="en-GB" sz="1400"/>
          </a:p>
        </p:txBody>
      </p:sp>
      <p:sp>
        <p:nvSpPr>
          <p:cNvPr id="696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49A093-D819-F840-817F-83AA08F00845}" type="slidenum">
              <a:rPr lang="en-GB" sz="1400"/>
              <a:pPr eaLnBrk="1" hangingPunct="1"/>
              <a:t>22</a:t>
            </a:fld>
            <a:endParaRPr lang="en-GB" sz="1400"/>
          </a:p>
        </p:txBody>
      </p:sp>
      <p:sp>
        <p:nvSpPr>
          <p:cNvPr id="69635" name="Rectangle 2"/>
          <p:cNvSpPr>
            <a:spLocks noGrp="1" noChangeArrowheads="1"/>
          </p:cNvSpPr>
          <p:nvPr>
            <p:ph type="title"/>
          </p:nvPr>
        </p:nvSpPr>
        <p:spPr/>
        <p:txBody>
          <a:bodyPr>
            <a:normAutofit/>
          </a:bodyPr>
          <a:lstStyle/>
          <a:p>
            <a:pPr eaLnBrk="1" hangingPunct="1"/>
            <a:r>
              <a:rPr lang="en-GB" sz="3200" b="1" dirty="0" smtClean="0">
                <a:solidFill>
                  <a:srgbClr val="3333CC"/>
                </a:solidFill>
                <a:latin typeface="Arial" charset="0"/>
              </a:rPr>
              <a:t>Who won?</a:t>
            </a:r>
            <a:endParaRPr lang="en-GB" sz="3200" b="1" dirty="0">
              <a:solidFill>
                <a:srgbClr val="3333CC"/>
              </a:solidFill>
              <a:latin typeface="Arial" charset="0"/>
            </a:endParaRPr>
          </a:p>
        </p:txBody>
      </p:sp>
      <p:sp>
        <p:nvSpPr>
          <p:cNvPr id="69636" name="Rectangle 3"/>
          <p:cNvSpPr>
            <a:spLocks noGrp="1" noChangeArrowheads="1"/>
          </p:cNvSpPr>
          <p:nvPr>
            <p:ph type="body" idx="1"/>
          </p:nvPr>
        </p:nvSpPr>
        <p:spPr/>
        <p:txBody>
          <a:bodyPr/>
          <a:lstStyle/>
          <a:p>
            <a:pPr eaLnBrk="1" hangingPunct="1">
              <a:buFontTx/>
              <a:buNone/>
            </a:pPr>
            <a:endParaRPr lang="en-GB" i="1">
              <a:solidFill>
                <a:srgbClr val="3333CC"/>
              </a:solidFill>
              <a:latin typeface="Arial" charset="0"/>
            </a:endParaRPr>
          </a:p>
          <a:p>
            <a:pPr algn="ctr" eaLnBrk="1" hangingPunct="1">
              <a:buFontTx/>
              <a:buNone/>
            </a:pPr>
            <a:r>
              <a:rPr lang="ja-JP" altLang="en-GB" sz="2800" i="1">
                <a:solidFill>
                  <a:srgbClr val="3333CC"/>
                </a:solidFill>
                <a:latin typeface="Arial" charset="0"/>
              </a:rPr>
              <a:t>“</a:t>
            </a:r>
            <a:r>
              <a:rPr lang="en-GB" altLang="ja-JP" sz="2800" i="1">
                <a:solidFill>
                  <a:srgbClr val="3333CC"/>
                </a:solidFill>
                <a:latin typeface="Arial" charset="0"/>
              </a:rPr>
              <a:t>…consumers of the 1900s were not born wasteful, they were trained to be so by sales-hungry teachings of a handful of industries bent on market domination.</a:t>
            </a:r>
            <a:r>
              <a:rPr lang="ja-JP" altLang="en-GB" sz="2800" i="1">
                <a:solidFill>
                  <a:srgbClr val="3333CC"/>
                </a:solidFill>
                <a:latin typeface="Arial" charset="0"/>
              </a:rPr>
              <a:t>”</a:t>
            </a:r>
            <a:endParaRPr lang="en-GB" altLang="ja-JP" sz="2800" i="1">
              <a:solidFill>
                <a:srgbClr val="3333CC"/>
              </a:solidFill>
              <a:latin typeface="Arial" charset="0"/>
            </a:endParaRPr>
          </a:p>
          <a:p>
            <a:pPr algn="ctr" eaLnBrk="1" hangingPunct="1">
              <a:buFontTx/>
              <a:buNone/>
            </a:pPr>
            <a:endParaRPr lang="en-GB" sz="2000">
              <a:latin typeface="Arial" charset="0"/>
            </a:endParaRPr>
          </a:p>
          <a:p>
            <a:pPr algn="ctr" eaLnBrk="1" hangingPunct="1">
              <a:buFontTx/>
              <a:buNone/>
            </a:pPr>
            <a:r>
              <a:rPr lang="en-GB" sz="2000">
                <a:latin typeface="Arial" charset="0"/>
              </a:rPr>
              <a:t>(Chapman, 2005)</a:t>
            </a:r>
          </a:p>
          <a:p>
            <a:pPr eaLnBrk="1" hangingPunct="1"/>
            <a:endParaRPr lang="en-GB" sz="2800">
              <a:latin typeface="Arial" charset="0"/>
            </a:endParaRPr>
          </a:p>
        </p:txBody>
      </p:sp>
      <p:pic>
        <p:nvPicPr>
          <p:cNvPr id="6" name="Picture 5" descr="Sustainable%20E_CY%28FullColour%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243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5"/>
          <p:cNvSpPr>
            <a:spLocks noGrp="1"/>
          </p:cNvSpPr>
          <p:nvPr>
            <p:ph type="title"/>
          </p:nvPr>
        </p:nvSpPr>
        <p:spPr/>
        <p:txBody>
          <a:bodyPr/>
          <a:lstStyle/>
          <a:p>
            <a:r>
              <a:rPr lang="en-US" sz="3200" b="1">
                <a:solidFill>
                  <a:srgbClr val="0000FF"/>
                </a:solidFill>
                <a:latin typeface="Arial" charset="0"/>
              </a:rPr>
              <a:t>How does this matter?</a:t>
            </a:r>
          </a:p>
        </p:txBody>
      </p:sp>
      <p:sp>
        <p:nvSpPr>
          <p:cNvPr id="49154" name="Content Placeholder 6"/>
          <p:cNvSpPr>
            <a:spLocks noGrp="1"/>
          </p:cNvSpPr>
          <p:nvPr>
            <p:ph sz="half" idx="1"/>
          </p:nvPr>
        </p:nvSpPr>
        <p:spPr/>
        <p:txBody>
          <a:bodyPr/>
          <a:lstStyle/>
          <a:p>
            <a:r>
              <a:rPr lang="en-US" sz="2400" dirty="0">
                <a:latin typeface="Arial" charset="0"/>
              </a:rPr>
              <a:t>Our relationship with </a:t>
            </a:r>
            <a:r>
              <a:rPr lang="en-US" sz="2400" dirty="0" smtClean="0">
                <a:latin typeface="Arial" charset="0"/>
              </a:rPr>
              <a:t>cars </a:t>
            </a:r>
            <a:r>
              <a:rPr lang="en-US" sz="2400" dirty="0">
                <a:latin typeface="Arial" charset="0"/>
              </a:rPr>
              <a:t>is a key element in our unsustainability.</a:t>
            </a:r>
          </a:p>
          <a:p>
            <a:endParaRPr lang="en-US" sz="2400" dirty="0">
              <a:latin typeface="Arial" charset="0"/>
            </a:endParaRPr>
          </a:p>
          <a:p>
            <a:r>
              <a:rPr lang="en-US" sz="2400" dirty="0">
                <a:latin typeface="Arial" charset="0"/>
              </a:rPr>
              <a:t>Lack of respect for the true value of </a:t>
            </a:r>
            <a:r>
              <a:rPr lang="en-US" sz="2400" dirty="0" smtClean="0">
                <a:latin typeface="Arial" charset="0"/>
              </a:rPr>
              <a:t>cars </a:t>
            </a:r>
            <a:r>
              <a:rPr lang="en-US" sz="2400" dirty="0">
                <a:latin typeface="Arial" charset="0"/>
              </a:rPr>
              <a:t>can lead to </a:t>
            </a:r>
            <a:r>
              <a:rPr lang="en-US" sz="2400" dirty="0" smtClean="0">
                <a:latin typeface="Arial" charset="0"/>
              </a:rPr>
              <a:t>their overconsumption</a:t>
            </a:r>
            <a:r>
              <a:rPr lang="en-US" sz="2400" dirty="0">
                <a:latin typeface="Arial" charset="0"/>
              </a:rPr>
              <a:t>.</a:t>
            </a:r>
          </a:p>
        </p:txBody>
      </p:sp>
      <p:sp>
        <p:nvSpPr>
          <p:cNvPr id="4" name="Footer Placeholder 3"/>
          <p:cNvSpPr>
            <a:spLocks noGrp="1"/>
          </p:cNvSpPr>
          <p:nvPr>
            <p:ph type="ftr" sz="quarter" idx="11"/>
          </p:nvPr>
        </p:nvSpPr>
        <p:spPr/>
        <p:txBody>
          <a:bodyPr/>
          <a:lstStyle/>
          <a:p>
            <a:pPr>
              <a:defRPr/>
            </a:pPr>
            <a:r>
              <a:rPr lang="en-GB" smtClean="0"/>
              <a:t>Paul Nieuwenhuis</a:t>
            </a:r>
            <a:endParaRPr lang="en-GB"/>
          </a:p>
        </p:txBody>
      </p:sp>
      <p:sp>
        <p:nvSpPr>
          <p:cNvPr id="5" name="Slide Number Placeholder 4"/>
          <p:cNvSpPr>
            <a:spLocks noGrp="1"/>
          </p:cNvSpPr>
          <p:nvPr>
            <p:ph type="sldNum" sz="quarter" idx="12"/>
          </p:nvPr>
        </p:nvSpPr>
        <p:spPr/>
        <p:txBody>
          <a:bodyPr/>
          <a:lstStyle/>
          <a:p>
            <a:pPr>
              <a:defRPr/>
            </a:pPr>
            <a:fld id="{8E01711C-AC71-314E-AEDA-8E47A2BDC2BB}" type="slidenum">
              <a:rPr lang="en-GB" smtClean="0"/>
              <a:pPr>
                <a:defRPr/>
              </a:pPr>
              <a:t>23</a:t>
            </a:fld>
            <a:endParaRPr lang="en-GB"/>
          </a:p>
        </p:txBody>
      </p:sp>
      <p:pic>
        <p:nvPicPr>
          <p:cNvPr id="49157" name="Picture 5" descr="CalIce05 145"/>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noFill/>
        </p:spPr>
      </p:pic>
      <p:pic>
        <p:nvPicPr>
          <p:cNvPr id="49158" name="Picture 5" descr="Sustainable%20E_CY%28FullColour%2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3895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274638"/>
            <a:ext cx="8229600" cy="1325562"/>
          </a:xfrm>
        </p:spPr>
        <p:txBody>
          <a:bodyPr/>
          <a:lstStyle/>
          <a:p>
            <a:r>
              <a:rPr lang="en-GB" sz="2800" b="1" dirty="0" smtClean="0">
                <a:solidFill>
                  <a:srgbClr val="0000FF"/>
                </a:solidFill>
                <a:latin typeface="Arial" charset="0"/>
              </a:rPr>
              <a:t>Also: the move to EV:</a:t>
            </a:r>
            <a:br>
              <a:rPr lang="en-GB" sz="2800" b="1" dirty="0" smtClean="0">
                <a:solidFill>
                  <a:srgbClr val="0000FF"/>
                </a:solidFill>
                <a:latin typeface="Arial" charset="0"/>
              </a:rPr>
            </a:br>
            <a:r>
              <a:rPr lang="en-GB" sz="2400" dirty="0" smtClean="0">
                <a:latin typeface="Arial" charset="0"/>
              </a:rPr>
              <a:t>As </a:t>
            </a:r>
            <a:r>
              <a:rPr lang="en-GB" sz="2400" i="1" dirty="0">
                <a:latin typeface="Arial" charset="0"/>
              </a:rPr>
              <a:t>in-use</a:t>
            </a:r>
            <a:r>
              <a:rPr lang="en-GB" sz="2400" dirty="0">
                <a:latin typeface="Arial" charset="0"/>
              </a:rPr>
              <a:t> (well-to-wheel) CO2 emissions come down, </a:t>
            </a:r>
            <a:r>
              <a:rPr lang="en-GB" sz="2400" i="1" dirty="0">
                <a:latin typeface="Arial" charset="0"/>
              </a:rPr>
              <a:t>embedded</a:t>
            </a:r>
            <a:r>
              <a:rPr lang="en-GB" sz="2400" dirty="0">
                <a:latin typeface="Arial" charset="0"/>
              </a:rPr>
              <a:t> emissions rise as a proportion of the total</a:t>
            </a:r>
            <a:endParaRPr lang="en-US" sz="2400" dirty="0">
              <a:latin typeface="Arial" charset="0"/>
            </a:endParaRPr>
          </a:p>
        </p:txBody>
      </p:sp>
      <p:graphicFrame>
        <p:nvGraphicFramePr>
          <p:cNvPr id="64514" name="SmartArt Placeholder 5"/>
          <p:cNvGraphicFramePr>
            <a:graphicFrameLocks noGrp="1"/>
          </p:cNvGraphicFramePr>
          <p:nvPr>
            <p:ph type="dgm"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2063" name="Worksheet" r:id="rId4" imgW="8326448" imgH="4626482" progId="Excel.Sheet.8">
                  <p:embed/>
                </p:oleObj>
              </mc:Choice>
              <mc:Fallback>
                <p:oleObj name="Worksheet" r:id="rId4" imgW="8326448" imgH="4626482"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GB" smtClean="0"/>
              <a:t>Paul Nieuwenhuis</a:t>
            </a:r>
            <a:endParaRPr lang="en-GB" dirty="0"/>
          </a:p>
        </p:txBody>
      </p:sp>
      <p:sp>
        <p:nvSpPr>
          <p:cNvPr id="5" name="Slide Number Placeholder 4"/>
          <p:cNvSpPr>
            <a:spLocks noGrp="1"/>
          </p:cNvSpPr>
          <p:nvPr>
            <p:ph type="sldNum" sz="quarter" idx="12"/>
          </p:nvPr>
        </p:nvSpPr>
        <p:spPr/>
        <p:txBody>
          <a:bodyPr/>
          <a:lstStyle/>
          <a:p>
            <a:pPr>
              <a:defRPr/>
            </a:pPr>
            <a:fld id="{D5551FEA-3124-8B44-BD0A-9B972700A626}" type="slidenum">
              <a:rPr lang="en-GB" smtClean="0"/>
              <a:pPr>
                <a:defRPr/>
              </a:pPr>
              <a:t>24</a:t>
            </a:fld>
            <a:endParaRPr lang="en-GB"/>
          </a:p>
        </p:txBody>
      </p:sp>
    </p:spTree>
    <p:extLst>
      <p:ext uri="{BB962C8B-B14F-4D97-AF65-F5344CB8AC3E}">
        <p14:creationId xmlns:p14="http://schemas.microsoft.com/office/powerpoint/2010/main" val="8645464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normAutofit/>
          </a:bodyPr>
          <a:lstStyle/>
          <a:p>
            <a:pPr eaLnBrk="1" hangingPunct="1"/>
            <a:r>
              <a:rPr lang="en-GB" sz="3200" b="1" dirty="0">
                <a:solidFill>
                  <a:srgbClr val="3333CC"/>
                </a:solidFill>
                <a:latin typeface="Arial" charset="0"/>
              </a:rPr>
              <a:t>Durability</a:t>
            </a:r>
          </a:p>
        </p:txBody>
      </p:sp>
      <p:sp>
        <p:nvSpPr>
          <p:cNvPr id="65540" name="Rectangle 3"/>
          <p:cNvSpPr>
            <a:spLocks noGrp="1" noChangeArrowheads="1"/>
          </p:cNvSpPr>
          <p:nvPr>
            <p:ph sz="half" idx="1"/>
          </p:nvPr>
        </p:nvSpPr>
        <p:spPr/>
        <p:txBody>
          <a:bodyPr>
            <a:normAutofit/>
          </a:bodyPr>
          <a:lstStyle/>
          <a:p>
            <a:pPr eaLnBrk="1" hangingPunct="1">
              <a:lnSpc>
                <a:spcPct val="90000"/>
              </a:lnSpc>
            </a:pPr>
            <a:r>
              <a:rPr lang="en-GB" sz="2000" dirty="0" smtClean="0">
                <a:latin typeface="Arial" charset="0"/>
              </a:rPr>
              <a:t>If </a:t>
            </a:r>
            <a:r>
              <a:rPr lang="en-GB" sz="2000" dirty="0">
                <a:latin typeface="Arial" charset="0"/>
              </a:rPr>
              <a:t>a car lasted longer it would use fewer resources in </a:t>
            </a:r>
            <a:r>
              <a:rPr lang="en-GB" sz="2000" dirty="0" smtClean="0">
                <a:latin typeface="Arial" charset="0"/>
              </a:rPr>
              <a:t>production.</a:t>
            </a:r>
          </a:p>
          <a:p>
            <a:pPr eaLnBrk="1" hangingPunct="1">
              <a:lnSpc>
                <a:spcPct val="90000"/>
              </a:lnSpc>
            </a:pPr>
            <a:endParaRPr lang="en-GB" sz="2000" dirty="0">
              <a:latin typeface="Arial" charset="0"/>
            </a:endParaRPr>
          </a:p>
          <a:p>
            <a:pPr eaLnBrk="1" hangingPunct="1">
              <a:lnSpc>
                <a:spcPct val="90000"/>
              </a:lnSpc>
            </a:pPr>
            <a:r>
              <a:rPr lang="en-GB" sz="2000" dirty="0">
                <a:latin typeface="Arial" charset="0"/>
              </a:rPr>
              <a:t>The impact of disposal and recycling would be </a:t>
            </a:r>
            <a:r>
              <a:rPr lang="en-GB" sz="2000" dirty="0" smtClean="0">
                <a:latin typeface="Arial" charset="0"/>
              </a:rPr>
              <a:t>reduced.</a:t>
            </a:r>
          </a:p>
          <a:p>
            <a:pPr eaLnBrk="1" hangingPunct="1">
              <a:lnSpc>
                <a:spcPct val="90000"/>
              </a:lnSpc>
            </a:pPr>
            <a:endParaRPr lang="en-GB" sz="2000" dirty="0" smtClean="0">
              <a:latin typeface="Arial" charset="0"/>
            </a:endParaRPr>
          </a:p>
          <a:p>
            <a:pPr eaLnBrk="1" hangingPunct="1">
              <a:lnSpc>
                <a:spcPct val="90000"/>
              </a:lnSpc>
            </a:pPr>
            <a:r>
              <a:rPr lang="en-GB" altLang="ja-JP" sz="2000" dirty="0" smtClean="0">
                <a:latin typeface="Arial" charset="0"/>
              </a:rPr>
              <a:t>And </a:t>
            </a:r>
            <a:r>
              <a:rPr lang="en-GB" altLang="ja-JP" sz="2000" dirty="0">
                <a:latin typeface="Arial" charset="0"/>
              </a:rPr>
              <a:t>in future making the car is where most CO2 emissions will be.</a:t>
            </a:r>
          </a:p>
          <a:p>
            <a:pPr eaLnBrk="1" hangingPunct="1">
              <a:lnSpc>
                <a:spcPct val="90000"/>
              </a:lnSpc>
            </a:pPr>
            <a:endParaRPr lang="en-GB" sz="2000" dirty="0">
              <a:latin typeface="Arial" charset="0"/>
            </a:endParaRPr>
          </a:p>
          <a:p>
            <a:pPr marL="0" indent="0" eaLnBrk="1" hangingPunct="1">
              <a:lnSpc>
                <a:spcPct val="90000"/>
              </a:lnSpc>
              <a:buNone/>
            </a:pPr>
            <a:endParaRPr lang="en-GB" sz="1600" b="1" i="1" dirty="0" smtClean="0">
              <a:solidFill>
                <a:srgbClr val="3333CC"/>
              </a:solidFill>
              <a:latin typeface="Arial" charset="0"/>
            </a:endParaRPr>
          </a:p>
          <a:p>
            <a:pPr marL="0" indent="0" eaLnBrk="1" hangingPunct="1">
              <a:lnSpc>
                <a:spcPct val="90000"/>
              </a:lnSpc>
              <a:buNone/>
            </a:pPr>
            <a:r>
              <a:rPr lang="en-GB" sz="1800" b="1" i="1" dirty="0" smtClean="0">
                <a:solidFill>
                  <a:srgbClr val="3333CC"/>
                </a:solidFill>
                <a:latin typeface="Arial" charset="0"/>
              </a:rPr>
              <a:t>But: Do </a:t>
            </a:r>
            <a:r>
              <a:rPr lang="en-GB" sz="1800" b="1" i="1" dirty="0">
                <a:solidFill>
                  <a:srgbClr val="3333CC"/>
                </a:solidFill>
                <a:latin typeface="Arial" charset="0"/>
              </a:rPr>
              <a:t>people want long-life </a:t>
            </a:r>
            <a:r>
              <a:rPr lang="en-GB" sz="1800" b="1" i="1" dirty="0" smtClean="0">
                <a:solidFill>
                  <a:srgbClr val="3333CC"/>
                </a:solidFill>
                <a:latin typeface="Arial" charset="0"/>
              </a:rPr>
              <a:t>cars?</a:t>
            </a:r>
            <a:endParaRPr lang="en-GB" sz="1800" b="1" i="1" dirty="0">
              <a:solidFill>
                <a:srgbClr val="3333CC"/>
              </a:solidFill>
              <a:latin typeface="Arial" charset="0"/>
            </a:endParaRPr>
          </a:p>
        </p:txBody>
      </p:sp>
      <p:sp>
        <p:nvSpPr>
          <p:cNvPr id="655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smtClean="0"/>
              <a:t>Paul Nieuwenhuis</a:t>
            </a:r>
            <a:endParaRPr lang="en-GB" sz="1400"/>
          </a:p>
        </p:txBody>
      </p:sp>
      <p:sp>
        <p:nvSpPr>
          <p:cNvPr id="655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3A8429-A399-634C-A126-28AB071D4E3B}" type="slidenum">
              <a:rPr lang="en-GB" sz="1400"/>
              <a:pPr eaLnBrk="1" hangingPunct="1"/>
              <a:t>25</a:t>
            </a:fld>
            <a:endParaRPr lang="en-GB" sz="1400"/>
          </a:p>
        </p:txBody>
      </p:sp>
      <p:pic>
        <p:nvPicPr>
          <p:cNvPr id="7" name="Content Placeholder 8" descr="IMG_6022.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155827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smtClean="0"/>
              <a:t>Paul Nieuwenhuis</a:t>
            </a:r>
            <a:endParaRPr lang="en-GB" sz="1400"/>
          </a:p>
        </p:txBody>
      </p:sp>
      <p:sp>
        <p:nvSpPr>
          <p:cNvPr id="788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8FFFDD-899F-EF4A-99E6-ECA090AAAA10}" type="slidenum">
              <a:rPr lang="en-GB" sz="1400"/>
              <a:pPr eaLnBrk="1" hangingPunct="1"/>
              <a:t>26</a:t>
            </a:fld>
            <a:endParaRPr lang="en-GB" sz="1400"/>
          </a:p>
        </p:txBody>
      </p:sp>
      <p:sp>
        <p:nvSpPr>
          <p:cNvPr id="78851" name="Rectangle 2"/>
          <p:cNvSpPr>
            <a:spLocks noGrp="1" noChangeArrowheads="1"/>
          </p:cNvSpPr>
          <p:nvPr>
            <p:ph type="title"/>
          </p:nvPr>
        </p:nvSpPr>
        <p:spPr/>
        <p:txBody>
          <a:bodyPr>
            <a:normAutofit fontScale="90000"/>
          </a:bodyPr>
          <a:lstStyle/>
          <a:p>
            <a:pPr eaLnBrk="1" hangingPunct="1"/>
            <a:r>
              <a:rPr lang="ja-JP" altLang="en-GB" sz="3600" b="1" dirty="0">
                <a:solidFill>
                  <a:srgbClr val="3333CC"/>
                </a:solidFill>
                <a:latin typeface="Arial" charset="0"/>
              </a:rPr>
              <a:t>‘</a:t>
            </a:r>
            <a:r>
              <a:rPr lang="en-GB" altLang="ja-JP" sz="3600" b="1" dirty="0" err="1">
                <a:solidFill>
                  <a:srgbClr val="3333CC"/>
                </a:solidFill>
                <a:latin typeface="Arial" charset="0"/>
              </a:rPr>
              <a:t>Professionalisation</a:t>
            </a:r>
            <a:r>
              <a:rPr lang="ja-JP" altLang="en-GB" sz="3600" b="1" dirty="0">
                <a:solidFill>
                  <a:srgbClr val="3333CC"/>
                </a:solidFill>
                <a:latin typeface="Arial" charset="0"/>
              </a:rPr>
              <a:t>’</a:t>
            </a:r>
            <a:r>
              <a:rPr lang="en-GB" altLang="ja-JP" sz="3600" b="1" dirty="0">
                <a:solidFill>
                  <a:srgbClr val="3333CC"/>
                </a:solidFill>
                <a:latin typeface="Arial" charset="0"/>
              </a:rPr>
              <a:t> of design has taken control away from people</a:t>
            </a:r>
            <a:endParaRPr lang="en-GB" sz="3600" b="1" dirty="0">
              <a:solidFill>
                <a:srgbClr val="3333CC"/>
              </a:solidFill>
              <a:latin typeface="Arial" charset="0"/>
            </a:endParaRPr>
          </a:p>
        </p:txBody>
      </p:sp>
      <p:sp>
        <p:nvSpPr>
          <p:cNvPr id="78852" name="Rectangle 3"/>
          <p:cNvSpPr>
            <a:spLocks noGrp="1" noChangeArrowheads="1"/>
          </p:cNvSpPr>
          <p:nvPr>
            <p:ph type="body" idx="1"/>
          </p:nvPr>
        </p:nvSpPr>
        <p:spPr/>
        <p:txBody>
          <a:bodyPr/>
          <a:lstStyle/>
          <a:p>
            <a:pPr algn="ctr" eaLnBrk="1" hangingPunct="1">
              <a:lnSpc>
                <a:spcPct val="90000"/>
              </a:lnSpc>
              <a:buFontTx/>
              <a:buNone/>
            </a:pPr>
            <a:endParaRPr lang="en-GB" sz="2800">
              <a:latin typeface="Arial" charset="0"/>
            </a:endParaRPr>
          </a:p>
          <a:p>
            <a:pPr algn="ctr" eaLnBrk="1" hangingPunct="1">
              <a:lnSpc>
                <a:spcPct val="90000"/>
              </a:lnSpc>
              <a:buFontTx/>
              <a:buNone/>
            </a:pPr>
            <a:r>
              <a:rPr lang="ja-JP" altLang="en-GB" sz="2400">
                <a:solidFill>
                  <a:srgbClr val="3333CC"/>
                </a:solidFill>
                <a:latin typeface="Arial" charset="0"/>
              </a:rPr>
              <a:t>“</a:t>
            </a:r>
            <a:r>
              <a:rPr lang="en-GB" altLang="ja-JP" sz="2400">
                <a:solidFill>
                  <a:srgbClr val="3333CC"/>
                </a:solidFill>
                <a:latin typeface="Arial" charset="0"/>
              </a:rPr>
              <a:t>Modern products demand passive acceptance by the user; there is nothing to be added and contributed by the user. Even the repair of a simple scratch or break is not invited…Thus the user cannot truly </a:t>
            </a:r>
            <a:r>
              <a:rPr lang="ja-JP" altLang="en-GB" sz="2400">
                <a:solidFill>
                  <a:srgbClr val="3333CC"/>
                </a:solidFill>
                <a:latin typeface="Arial" charset="0"/>
              </a:rPr>
              <a:t>‘</a:t>
            </a:r>
            <a:r>
              <a:rPr lang="en-GB" altLang="ja-JP" sz="2400">
                <a:solidFill>
                  <a:srgbClr val="3333CC"/>
                </a:solidFill>
                <a:latin typeface="Arial" charset="0"/>
              </a:rPr>
              <a:t>own</a:t>
            </a:r>
            <a:r>
              <a:rPr lang="ja-JP" altLang="en-GB" sz="2400">
                <a:solidFill>
                  <a:srgbClr val="3333CC"/>
                </a:solidFill>
                <a:latin typeface="Arial" charset="0"/>
              </a:rPr>
              <a:t>’</a:t>
            </a:r>
            <a:r>
              <a:rPr lang="en-GB" altLang="ja-JP" sz="2400">
                <a:solidFill>
                  <a:srgbClr val="3333CC"/>
                </a:solidFill>
                <a:latin typeface="Arial" charset="0"/>
              </a:rPr>
              <a:t> the object if he or she cannot engage with it, understand it…or maintain and care for it…this can foster a lack of valuing of the object and lead to its premature disposal…</a:t>
            </a:r>
            <a:r>
              <a:rPr lang="ja-JP" altLang="en-GB" sz="2400">
                <a:solidFill>
                  <a:srgbClr val="3333CC"/>
                </a:solidFill>
                <a:latin typeface="Arial" charset="0"/>
              </a:rPr>
              <a:t>”</a:t>
            </a:r>
            <a:r>
              <a:rPr lang="en-GB" altLang="ja-JP" sz="2400">
                <a:solidFill>
                  <a:srgbClr val="3333CC"/>
                </a:solidFill>
                <a:latin typeface="Arial" charset="0"/>
              </a:rPr>
              <a:t> </a:t>
            </a:r>
          </a:p>
          <a:p>
            <a:pPr algn="ctr" eaLnBrk="1" hangingPunct="1">
              <a:lnSpc>
                <a:spcPct val="90000"/>
              </a:lnSpc>
              <a:buFontTx/>
              <a:buNone/>
            </a:pPr>
            <a:r>
              <a:rPr lang="en-GB" altLang="ja-JP" sz="1400">
                <a:solidFill>
                  <a:srgbClr val="3333CC"/>
                </a:solidFill>
                <a:latin typeface="Arial" charset="0"/>
              </a:rPr>
              <a:t>(Walker, 2006, 118)</a:t>
            </a:r>
            <a:endParaRPr lang="en-GB" sz="1400">
              <a:solidFill>
                <a:srgbClr val="3333CC"/>
              </a:solidFill>
              <a:latin typeface="Arial" charset="0"/>
            </a:endParaRPr>
          </a:p>
        </p:txBody>
      </p:sp>
      <p:pic>
        <p:nvPicPr>
          <p:cNvPr id="6" name="Picture 5" descr="Sustainable%20E_CY%28FullColour%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8683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smtClean="0"/>
              <a:t>Paul Nieuwenhuis</a:t>
            </a:r>
            <a:endParaRPr lang="en-GB" sz="1400"/>
          </a:p>
        </p:txBody>
      </p:sp>
      <p:sp>
        <p:nvSpPr>
          <p:cNvPr id="83970"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1DF205-66FA-FA4F-8CEB-5C06858E1922}" type="slidenum">
              <a:rPr lang="en-GB" sz="1400"/>
              <a:pPr eaLnBrk="1" hangingPunct="1"/>
              <a:t>27</a:t>
            </a:fld>
            <a:endParaRPr lang="en-GB" sz="1400"/>
          </a:p>
        </p:txBody>
      </p:sp>
      <p:sp>
        <p:nvSpPr>
          <p:cNvPr id="83971" name="Rectangle 2"/>
          <p:cNvSpPr>
            <a:spLocks noGrp="1" noChangeArrowheads="1"/>
          </p:cNvSpPr>
          <p:nvPr>
            <p:ph type="title"/>
          </p:nvPr>
        </p:nvSpPr>
        <p:spPr/>
        <p:txBody>
          <a:bodyPr>
            <a:normAutofit/>
          </a:bodyPr>
          <a:lstStyle/>
          <a:p>
            <a:pPr eaLnBrk="1" hangingPunct="1"/>
            <a:r>
              <a:rPr lang="en-GB" sz="3200" b="1" dirty="0">
                <a:solidFill>
                  <a:srgbClr val="3333CC"/>
                </a:solidFill>
                <a:latin typeface="Arial" charset="0"/>
              </a:rPr>
              <a:t>Classic/historic vehicles</a:t>
            </a:r>
          </a:p>
        </p:txBody>
      </p:sp>
      <p:sp>
        <p:nvSpPr>
          <p:cNvPr id="83972" name="Rectangle 3"/>
          <p:cNvSpPr>
            <a:spLocks noGrp="1" noChangeArrowheads="1"/>
          </p:cNvSpPr>
          <p:nvPr>
            <p:ph type="body" sz="half" idx="1"/>
          </p:nvPr>
        </p:nvSpPr>
        <p:spPr/>
        <p:txBody>
          <a:bodyPr/>
          <a:lstStyle/>
          <a:p>
            <a:pPr eaLnBrk="1" hangingPunct="1">
              <a:lnSpc>
                <a:spcPct val="80000"/>
              </a:lnSpc>
            </a:pPr>
            <a:r>
              <a:rPr lang="en-GB" sz="2000" dirty="0">
                <a:latin typeface="Arial" charset="0"/>
              </a:rPr>
              <a:t>C</a:t>
            </a:r>
            <a:r>
              <a:rPr lang="en-GB" sz="2000" dirty="0" smtClean="0">
                <a:latin typeface="Arial" charset="0"/>
              </a:rPr>
              <a:t>ars </a:t>
            </a:r>
            <a:r>
              <a:rPr lang="en-GB" sz="2000" dirty="0">
                <a:latin typeface="Arial" charset="0"/>
              </a:rPr>
              <a:t>become desirable when </a:t>
            </a:r>
            <a:r>
              <a:rPr lang="en-GB" sz="2000" dirty="0" smtClean="0">
                <a:latin typeface="Arial" charset="0"/>
              </a:rPr>
              <a:t>old.</a:t>
            </a:r>
            <a:endParaRPr lang="en-GB" sz="2000" dirty="0">
              <a:latin typeface="Arial" charset="0"/>
            </a:endParaRPr>
          </a:p>
          <a:p>
            <a:pPr eaLnBrk="1" hangingPunct="1">
              <a:lnSpc>
                <a:spcPct val="80000"/>
              </a:lnSpc>
            </a:pPr>
            <a:endParaRPr lang="en-GB" sz="2000" dirty="0">
              <a:latin typeface="Arial" charset="0"/>
            </a:endParaRPr>
          </a:p>
          <a:p>
            <a:pPr eaLnBrk="1" hangingPunct="1">
              <a:lnSpc>
                <a:spcPct val="80000"/>
              </a:lnSpc>
            </a:pPr>
            <a:r>
              <a:rPr lang="en-GB" sz="2000" dirty="0">
                <a:latin typeface="Arial" charset="0"/>
              </a:rPr>
              <a:t>Owners can make them last long beyond their design </a:t>
            </a:r>
            <a:r>
              <a:rPr lang="en-GB" sz="2000" dirty="0" smtClean="0">
                <a:latin typeface="Arial" charset="0"/>
              </a:rPr>
              <a:t>life.</a:t>
            </a:r>
            <a:endParaRPr lang="en-GB" sz="2000" dirty="0">
              <a:latin typeface="Arial" charset="0"/>
            </a:endParaRPr>
          </a:p>
          <a:p>
            <a:pPr eaLnBrk="1" hangingPunct="1">
              <a:lnSpc>
                <a:spcPct val="80000"/>
              </a:lnSpc>
            </a:pPr>
            <a:endParaRPr lang="en-GB" sz="2000" dirty="0">
              <a:latin typeface="Arial" charset="0"/>
            </a:endParaRPr>
          </a:p>
          <a:p>
            <a:pPr eaLnBrk="1" hangingPunct="1">
              <a:lnSpc>
                <a:spcPct val="80000"/>
              </a:lnSpc>
            </a:pPr>
            <a:r>
              <a:rPr lang="en-GB" sz="2000" dirty="0">
                <a:latin typeface="Arial" charset="0"/>
              </a:rPr>
              <a:t>Owners are able to retain an emotional link with these cars for many years, even </a:t>
            </a:r>
            <a:r>
              <a:rPr lang="en-GB" sz="2000" dirty="0" smtClean="0">
                <a:latin typeface="Arial" charset="0"/>
              </a:rPr>
              <a:t>decades.</a:t>
            </a:r>
            <a:endParaRPr lang="en-GB" sz="2000" dirty="0">
              <a:latin typeface="Arial" charset="0"/>
            </a:endParaRPr>
          </a:p>
          <a:p>
            <a:pPr eaLnBrk="1" hangingPunct="1">
              <a:lnSpc>
                <a:spcPct val="80000"/>
              </a:lnSpc>
            </a:pPr>
            <a:endParaRPr lang="en-GB" sz="2000" dirty="0">
              <a:latin typeface="Arial" charset="0"/>
            </a:endParaRPr>
          </a:p>
          <a:p>
            <a:pPr eaLnBrk="1" hangingPunct="1">
              <a:lnSpc>
                <a:spcPct val="80000"/>
              </a:lnSpc>
            </a:pPr>
            <a:r>
              <a:rPr lang="en-GB" sz="2000" dirty="0">
                <a:latin typeface="Arial" charset="0"/>
              </a:rPr>
              <a:t>T</a:t>
            </a:r>
            <a:r>
              <a:rPr lang="en-GB" sz="2000" dirty="0" smtClean="0">
                <a:latin typeface="Arial" charset="0"/>
              </a:rPr>
              <a:t>hey </a:t>
            </a:r>
            <a:r>
              <a:rPr lang="en-GB" sz="2000" dirty="0">
                <a:latin typeface="Arial" charset="0"/>
              </a:rPr>
              <a:t>often add personal input through restoration, modification or </a:t>
            </a:r>
            <a:r>
              <a:rPr lang="en-GB" sz="2000" dirty="0" smtClean="0">
                <a:latin typeface="Arial" charset="0"/>
              </a:rPr>
              <a:t>modernisation.</a:t>
            </a:r>
            <a:endParaRPr lang="en-GB" sz="2000" dirty="0">
              <a:latin typeface="Arial" charset="0"/>
            </a:endParaRPr>
          </a:p>
        </p:txBody>
      </p:sp>
      <p:pic>
        <p:nvPicPr>
          <p:cNvPr id="83973" name="Picture 11" descr="SF06 043"/>
          <p:cNvPicPr>
            <a:picLocks noGrp="1" noChangeAspect="1" noChangeArrowheads="1"/>
          </p:cNvPicPr>
          <p:nvPr>
            <p:ph sz="quarter" idx="3"/>
          </p:nvPr>
        </p:nvPicPr>
        <p:blipFill>
          <a:blip r:embed="rId3">
            <a:extLst>
              <a:ext uri="{28A0092B-C50C-407E-A947-70E740481C1C}">
                <a14:useLocalDpi xmlns:a14="http://schemas.microsoft.com/office/drawing/2010/main"/>
              </a:ext>
            </a:extLst>
          </a:blip>
          <a:srcRect/>
          <a:stretch>
            <a:fillRect/>
          </a:stretch>
        </p:blipFill>
        <p:spPr>
          <a:xfrm>
            <a:off x="5208588" y="3938588"/>
            <a:ext cx="2916237" cy="2187575"/>
          </a:xfrm>
          <a:noFill/>
        </p:spPr>
      </p:pic>
      <p:pic>
        <p:nvPicPr>
          <p:cNvPr id="3" name="Content Placeholder 2" descr="IMG_7036.JPG"/>
          <p:cNvPicPr>
            <a:picLocks noGrp="1" noChangeAspect="1"/>
          </p:cNvPicPr>
          <p:nvPr>
            <p:ph sz="quarter" idx="2"/>
          </p:nvPr>
        </p:nvPicPr>
        <p:blipFill>
          <a:blip r:embed="rId4" cstate="print">
            <a:extLst>
              <a:ext uri="{28A0092B-C50C-407E-A947-70E740481C1C}">
                <a14:useLocalDpi xmlns:a14="http://schemas.microsoft.com/office/drawing/2010/main"/>
              </a:ext>
            </a:extLst>
          </a:blip>
          <a:srcRect l="-19281" r="-19281"/>
          <a:stretch>
            <a:fillRect/>
          </a:stretch>
        </p:blipFill>
        <p:spPr/>
      </p:pic>
      <p:pic>
        <p:nvPicPr>
          <p:cNvPr id="10" name="Picture 5" descr="Sustainable%20E_CY%28FullColour%29.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2154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normAutofit/>
          </a:bodyPr>
          <a:lstStyle/>
          <a:p>
            <a:r>
              <a:rPr lang="en-US" sz="3200" b="1" dirty="0">
                <a:solidFill>
                  <a:srgbClr val="3333CC"/>
                </a:solidFill>
                <a:latin typeface="Arial" charset="0"/>
              </a:rPr>
              <a:t>Can we make cars last longer?</a:t>
            </a:r>
          </a:p>
        </p:txBody>
      </p:sp>
      <p:sp>
        <p:nvSpPr>
          <p:cNvPr id="90114" name="Content Placeholder 2"/>
          <p:cNvSpPr>
            <a:spLocks noGrp="1"/>
          </p:cNvSpPr>
          <p:nvPr>
            <p:ph sz="half" idx="1"/>
          </p:nvPr>
        </p:nvSpPr>
        <p:spPr/>
        <p:txBody>
          <a:bodyPr/>
          <a:lstStyle/>
          <a:p>
            <a:pPr eaLnBrk="1" hangingPunct="1"/>
            <a:r>
              <a:rPr lang="en-GB" sz="2000" dirty="0">
                <a:solidFill>
                  <a:srgbClr val="3333CC"/>
                </a:solidFill>
                <a:latin typeface="Arial" charset="0"/>
              </a:rPr>
              <a:t>cars would have to grow with their owners, </a:t>
            </a:r>
            <a:endParaRPr lang="en-GB" sz="2000" dirty="0" smtClean="0">
              <a:solidFill>
                <a:srgbClr val="3333CC"/>
              </a:solidFill>
              <a:latin typeface="Arial" charset="0"/>
            </a:endParaRPr>
          </a:p>
          <a:p>
            <a:pPr eaLnBrk="1" hangingPunct="1"/>
            <a:endParaRPr lang="en-GB" sz="2000" dirty="0">
              <a:solidFill>
                <a:srgbClr val="3333CC"/>
              </a:solidFill>
              <a:latin typeface="Arial" charset="0"/>
            </a:endParaRPr>
          </a:p>
          <a:p>
            <a:pPr eaLnBrk="1" hangingPunct="1"/>
            <a:r>
              <a:rPr lang="en-GB" sz="2000" dirty="0" smtClean="0">
                <a:solidFill>
                  <a:srgbClr val="3333CC"/>
                </a:solidFill>
                <a:latin typeface="Arial" charset="0"/>
              </a:rPr>
              <a:t>be </a:t>
            </a:r>
            <a:r>
              <a:rPr lang="en-GB" sz="2000" dirty="0">
                <a:solidFill>
                  <a:srgbClr val="3333CC"/>
                </a:solidFill>
                <a:latin typeface="Arial" charset="0"/>
              </a:rPr>
              <a:t>capable of personalisation and personal </a:t>
            </a:r>
            <a:r>
              <a:rPr lang="en-GB" sz="2000" dirty="0" smtClean="0">
                <a:solidFill>
                  <a:srgbClr val="3333CC"/>
                </a:solidFill>
                <a:latin typeface="Arial" charset="0"/>
              </a:rPr>
              <a:t>input: the</a:t>
            </a:r>
            <a:r>
              <a:rPr lang="ja-JP" altLang="en-GB" sz="2000" dirty="0" smtClean="0">
                <a:solidFill>
                  <a:srgbClr val="3333CC"/>
                </a:solidFill>
                <a:latin typeface="Arial" charset="0"/>
              </a:rPr>
              <a:t>‘</a:t>
            </a:r>
            <a:r>
              <a:rPr lang="en-GB" altLang="ja-JP" sz="2000" dirty="0">
                <a:solidFill>
                  <a:srgbClr val="3333CC"/>
                </a:solidFill>
                <a:latin typeface="Arial" charset="0"/>
              </a:rPr>
              <a:t>right to </a:t>
            </a:r>
            <a:r>
              <a:rPr lang="en-GB" altLang="ja-JP" sz="2000" dirty="0" smtClean="0">
                <a:solidFill>
                  <a:srgbClr val="3333CC"/>
                </a:solidFill>
                <a:latin typeface="Arial" charset="0"/>
              </a:rPr>
              <a:t>tinker’,</a:t>
            </a:r>
          </a:p>
          <a:p>
            <a:pPr marL="0" indent="0" eaLnBrk="1" hangingPunct="1">
              <a:buNone/>
            </a:pPr>
            <a:r>
              <a:rPr lang="en-GB" altLang="ja-JP" sz="2000" dirty="0" smtClean="0">
                <a:solidFill>
                  <a:srgbClr val="3333CC"/>
                </a:solidFill>
                <a:latin typeface="Arial" charset="0"/>
              </a:rPr>
              <a:t> </a:t>
            </a:r>
          </a:p>
          <a:p>
            <a:pPr eaLnBrk="1" hangingPunct="1"/>
            <a:r>
              <a:rPr lang="en-GB" altLang="ja-JP" sz="2000" dirty="0" smtClean="0">
                <a:solidFill>
                  <a:srgbClr val="3333CC"/>
                </a:solidFill>
                <a:latin typeface="Arial" charset="0"/>
              </a:rPr>
              <a:t>de</a:t>
            </a:r>
            <a:r>
              <a:rPr lang="en-GB" altLang="ja-JP" sz="2000" dirty="0">
                <a:solidFill>
                  <a:srgbClr val="3333CC"/>
                </a:solidFill>
                <a:latin typeface="Arial" charset="0"/>
              </a:rPr>
              <a:t>-professionalise </a:t>
            </a:r>
            <a:r>
              <a:rPr lang="en-GB" altLang="ja-JP" sz="2000" dirty="0" smtClean="0">
                <a:solidFill>
                  <a:srgbClr val="3333CC"/>
                </a:solidFill>
                <a:latin typeface="Arial" charset="0"/>
              </a:rPr>
              <a:t>design </a:t>
            </a:r>
            <a:r>
              <a:rPr lang="en-GB" altLang="ja-JP" sz="2000" dirty="0">
                <a:solidFill>
                  <a:srgbClr val="3333CC"/>
                </a:solidFill>
                <a:latin typeface="Arial" charset="0"/>
              </a:rPr>
              <a:t>– this is </a:t>
            </a:r>
            <a:r>
              <a:rPr lang="en-GB" altLang="ja-JP" sz="2000" dirty="0" smtClean="0">
                <a:solidFill>
                  <a:srgbClr val="3333CC"/>
                </a:solidFill>
                <a:latin typeface="Arial" charset="0"/>
              </a:rPr>
              <a:t>where more </a:t>
            </a:r>
            <a:r>
              <a:rPr lang="en-GB" altLang="ja-JP" sz="2000" dirty="0">
                <a:solidFill>
                  <a:srgbClr val="3333CC"/>
                </a:solidFill>
                <a:latin typeface="Arial" charset="0"/>
              </a:rPr>
              <a:t>work needs to be done…</a:t>
            </a:r>
          </a:p>
          <a:p>
            <a:endParaRPr lang="en-US" sz="3600" dirty="0">
              <a:latin typeface="Arial" charset="0"/>
            </a:endParaRPr>
          </a:p>
        </p:txBody>
      </p:sp>
      <p:pic>
        <p:nvPicPr>
          <p:cNvPr id="90115" name="Content Placeholder 2" descr="IMG_4566.JPG"/>
          <p:cNvPicPr>
            <a:picLocks noGrp="1" noChangeAspect="1"/>
          </p:cNvPicPr>
          <p:nvPr>
            <p:ph sz="half" idx="2"/>
          </p:nvPr>
        </p:nvPicPr>
        <p:blipFill>
          <a:blip r:embed="rId2">
            <a:extLst>
              <a:ext uri="{28A0092B-C50C-407E-A947-70E740481C1C}">
                <a14:useLocalDpi xmlns:a14="http://schemas.microsoft.com/office/drawing/2010/main"/>
              </a:ext>
            </a:extLst>
          </a:blip>
          <a:srcRect/>
          <a:stretch>
            <a:fillRect/>
          </a:stretch>
        </p:blipFill>
        <p:spPr/>
      </p:pic>
      <p:sp>
        <p:nvSpPr>
          <p:cNvPr id="4" name="Footer Placeholder 3"/>
          <p:cNvSpPr>
            <a:spLocks noGrp="1"/>
          </p:cNvSpPr>
          <p:nvPr>
            <p:ph type="ftr" sz="quarter" idx="11"/>
          </p:nvPr>
        </p:nvSpPr>
        <p:spPr/>
        <p:txBody>
          <a:bodyPr/>
          <a:lstStyle/>
          <a:p>
            <a:pPr>
              <a:defRPr/>
            </a:pPr>
            <a:r>
              <a:rPr lang="en-GB" smtClean="0"/>
              <a:t>Paul Nieuwenhuis</a:t>
            </a:r>
            <a:endParaRPr lang="en-GB" dirty="0"/>
          </a:p>
        </p:txBody>
      </p:sp>
      <p:sp>
        <p:nvSpPr>
          <p:cNvPr id="5" name="Slide Number Placeholder 4"/>
          <p:cNvSpPr>
            <a:spLocks noGrp="1"/>
          </p:cNvSpPr>
          <p:nvPr>
            <p:ph type="sldNum" sz="quarter" idx="12"/>
          </p:nvPr>
        </p:nvSpPr>
        <p:spPr/>
        <p:txBody>
          <a:bodyPr/>
          <a:lstStyle/>
          <a:p>
            <a:pPr>
              <a:defRPr/>
            </a:pPr>
            <a:fld id="{16CEE7A8-F291-7D4A-ABB2-D3F6B810CCC6}" type="slidenum">
              <a:rPr lang="en-GB" smtClean="0"/>
              <a:pPr>
                <a:defRPr/>
              </a:pPr>
              <a:t>28</a:t>
            </a:fld>
            <a:endParaRPr lang="en-GB"/>
          </a:p>
        </p:txBody>
      </p:sp>
      <p:pic>
        <p:nvPicPr>
          <p:cNvPr id="7" name="Picture 5" descr="Sustainable%20E_CY%28FullColour%2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13447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5"/>
          <p:cNvSpPr>
            <a:spLocks noGrp="1"/>
          </p:cNvSpPr>
          <p:nvPr>
            <p:ph type="title"/>
          </p:nvPr>
        </p:nvSpPr>
        <p:spPr/>
        <p:txBody>
          <a:bodyPr/>
          <a:lstStyle/>
          <a:p>
            <a:r>
              <a:rPr lang="en-US" sz="1600">
                <a:solidFill>
                  <a:srgbClr val="3333CC"/>
                </a:solidFill>
                <a:latin typeface="Arial" charset="0"/>
              </a:rPr>
              <a:t>Technology may come to the rescue…</a:t>
            </a:r>
            <a:endParaRPr lang="en-US" sz="1600">
              <a:latin typeface="Arial" charset="0"/>
            </a:endParaRPr>
          </a:p>
        </p:txBody>
      </p:sp>
      <p:pic>
        <p:nvPicPr>
          <p:cNvPr id="91138" name="Content Placeholder 8" descr="GME_ENV_0004.tif"/>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3575050" y="1495425"/>
            <a:ext cx="5111750" cy="3408363"/>
          </a:xfrm>
        </p:spPr>
      </p:pic>
      <p:sp>
        <p:nvSpPr>
          <p:cNvPr id="91139" name="Text Placeholder 7"/>
          <p:cNvSpPr>
            <a:spLocks noGrp="1"/>
          </p:cNvSpPr>
          <p:nvPr>
            <p:ph type="body" sz="half" idx="2"/>
          </p:nvPr>
        </p:nvSpPr>
        <p:spPr/>
        <p:txBody>
          <a:bodyPr>
            <a:normAutofit/>
          </a:bodyPr>
          <a:lstStyle/>
          <a:p>
            <a:endParaRPr lang="en-US" dirty="0">
              <a:latin typeface="Arial" charset="0"/>
            </a:endParaRPr>
          </a:p>
          <a:p>
            <a:r>
              <a:rPr lang="en-US" b="1" dirty="0">
                <a:latin typeface="Arial" charset="0"/>
              </a:rPr>
              <a:t>IT </a:t>
            </a:r>
            <a:r>
              <a:rPr lang="en-US" b="1" dirty="0" smtClean="0">
                <a:latin typeface="Arial" charset="0"/>
              </a:rPr>
              <a:t>can </a:t>
            </a:r>
            <a:r>
              <a:rPr lang="en-US" b="1" dirty="0">
                <a:latin typeface="Arial" charset="0"/>
              </a:rPr>
              <a:t>be used to reconfigure performance characteristics of cars</a:t>
            </a:r>
            <a:r>
              <a:rPr lang="en-US" b="1" dirty="0" smtClean="0">
                <a:latin typeface="Arial" charset="0"/>
              </a:rPr>
              <a:t>…</a:t>
            </a:r>
          </a:p>
          <a:p>
            <a:endParaRPr lang="en-US" b="1" dirty="0">
              <a:latin typeface="Arial" charset="0"/>
            </a:endParaRPr>
          </a:p>
          <a:p>
            <a:r>
              <a:rPr lang="en-US" b="1" dirty="0" smtClean="0">
                <a:latin typeface="Arial" charset="0"/>
              </a:rPr>
              <a:t>Information sharing: </a:t>
            </a:r>
            <a:r>
              <a:rPr lang="en-US" b="1" dirty="0" err="1" smtClean="0">
                <a:latin typeface="Arial" charset="0"/>
              </a:rPr>
              <a:t>iFixit</a:t>
            </a:r>
            <a:r>
              <a:rPr lang="en-US" b="1" dirty="0" smtClean="0">
                <a:latin typeface="Arial" charset="0"/>
              </a:rPr>
              <a:t> etc.</a:t>
            </a:r>
          </a:p>
          <a:p>
            <a:endParaRPr lang="en-US" b="1" dirty="0">
              <a:latin typeface="Arial" charset="0"/>
            </a:endParaRPr>
          </a:p>
          <a:p>
            <a:r>
              <a:rPr lang="en-US" b="1" dirty="0" smtClean="0">
                <a:latin typeface="Arial" charset="0"/>
              </a:rPr>
              <a:t>Additive manufacturing can be used to personalize cars</a:t>
            </a:r>
            <a:r>
              <a:rPr lang="is-IS" b="1" dirty="0" smtClean="0">
                <a:latin typeface="Arial" charset="0"/>
              </a:rPr>
              <a:t>…</a:t>
            </a:r>
            <a:endParaRPr lang="en-US" b="1" dirty="0">
              <a:latin typeface="Arial" charset="0"/>
            </a:endParaRPr>
          </a:p>
          <a:p>
            <a:endParaRPr lang="en-US" b="1" dirty="0">
              <a:latin typeface="Arial" charset="0"/>
            </a:endParaRPr>
          </a:p>
          <a:p>
            <a:r>
              <a:rPr lang="en-US" b="1" dirty="0">
                <a:latin typeface="Arial" charset="0"/>
              </a:rPr>
              <a:t>But consumers of </a:t>
            </a:r>
            <a:r>
              <a:rPr lang="en-US" b="1" dirty="0" err="1">
                <a:latin typeface="Arial" charset="0"/>
              </a:rPr>
              <a:t>automobility</a:t>
            </a:r>
            <a:r>
              <a:rPr lang="en-US" b="1" dirty="0">
                <a:latin typeface="Arial" charset="0"/>
              </a:rPr>
              <a:t> would have to learn to engage with their vehicles much more emotionally than they are used to and build a life-long relationship with them.</a:t>
            </a:r>
          </a:p>
          <a:p>
            <a:endParaRPr lang="en-US" dirty="0">
              <a:latin typeface="Arial" charset="0"/>
            </a:endParaRPr>
          </a:p>
          <a:p>
            <a:endParaRPr lang="en-US" dirty="0">
              <a:latin typeface="Arial" charset="0"/>
            </a:endParaRPr>
          </a:p>
          <a:p>
            <a:r>
              <a:rPr lang="en-US" dirty="0">
                <a:latin typeface="Arial" charset="0"/>
              </a:rPr>
              <a:t>(see Mitchell, et al. 2010)</a:t>
            </a:r>
          </a:p>
          <a:p>
            <a:endParaRPr lang="en-US" dirty="0">
              <a:latin typeface="Arial" charset="0"/>
            </a:endParaRPr>
          </a:p>
        </p:txBody>
      </p:sp>
      <p:sp>
        <p:nvSpPr>
          <p:cNvPr id="61445" name="Footer Placeholder 3"/>
          <p:cNvSpPr>
            <a:spLocks noGrp="1"/>
          </p:cNvSpPr>
          <p:nvPr>
            <p:ph type="ftr" sz="quarter" idx="11"/>
          </p:nvPr>
        </p:nvSpPr>
        <p:spPr/>
        <p:txBody>
          <a:bodyPr/>
          <a:lstStyle/>
          <a:p>
            <a:pPr>
              <a:defRPr/>
            </a:pPr>
            <a:r>
              <a:rPr lang="en-GB" smtClean="0"/>
              <a:t>Paul Nieuwenhuis</a:t>
            </a:r>
            <a:endParaRPr lang="en-GB" dirty="0"/>
          </a:p>
        </p:txBody>
      </p:sp>
      <p:sp>
        <p:nvSpPr>
          <p:cNvPr id="61446" name="Slide Number Placeholder 4"/>
          <p:cNvSpPr>
            <a:spLocks noGrp="1"/>
          </p:cNvSpPr>
          <p:nvPr>
            <p:ph type="sldNum" sz="quarter" idx="12"/>
          </p:nvPr>
        </p:nvSpPr>
        <p:spPr/>
        <p:txBody>
          <a:bodyPr/>
          <a:lstStyle/>
          <a:p>
            <a:pPr>
              <a:defRPr/>
            </a:pPr>
            <a:fld id="{B1077013-95BD-D441-BA92-91794C5EB39D}" type="slidenum">
              <a:rPr lang="en-GB" smtClean="0"/>
              <a:pPr>
                <a:defRPr/>
              </a:pPr>
              <a:t>29</a:t>
            </a:fld>
            <a:endParaRPr lang="en-GB" smtClean="0"/>
          </a:p>
        </p:txBody>
      </p:sp>
      <p:pic>
        <p:nvPicPr>
          <p:cNvPr id="7" name="Picture 5" descr="Sustainable%20E_CY%28FullColour%2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9800" y="5656262"/>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3345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ctr"/>
            <a:r>
              <a:rPr lang="en-US" sz="2800" dirty="0">
                <a:solidFill>
                  <a:srgbClr val="0000FF"/>
                </a:solidFill>
                <a:latin typeface="Arial" charset="0"/>
              </a:rPr>
              <a:t>We like things…</a:t>
            </a:r>
          </a:p>
        </p:txBody>
      </p:sp>
      <p:pic>
        <p:nvPicPr>
          <p:cNvPr id="25602" name="Content Placeholder 13" descr="Sims07 015.jpg"/>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p:pic>
      <p:sp>
        <p:nvSpPr>
          <p:cNvPr id="25603" name="Text Placeholder 5"/>
          <p:cNvSpPr>
            <a:spLocks noGrp="1"/>
          </p:cNvSpPr>
          <p:nvPr>
            <p:ph type="body" sz="half" idx="2"/>
          </p:nvPr>
        </p:nvSpPr>
        <p:spPr/>
        <p:txBody>
          <a:bodyPr/>
          <a:lstStyle/>
          <a:p>
            <a:pPr algn="ctr"/>
            <a:r>
              <a:rPr lang="en-US" sz="2000" dirty="0">
                <a:latin typeface="Arial" charset="0"/>
              </a:rPr>
              <a:t>And yet, we throw a lot of them away.</a:t>
            </a:r>
          </a:p>
          <a:p>
            <a:pPr algn="ctr"/>
            <a:endParaRPr lang="en-US" sz="2000" dirty="0">
              <a:latin typeface="Arial" charset="0"/>
            </a:endParaRPr>
          </a:p>
          <a:p>
            <a:pPr algn="ctr"/>
            <a:r>
              <a:rPr lang="en-US" sz="2000" dirty="0">
                <a:latin typeface="Arial" charset="0"/>
              </a:rPr>
              <a:t>Our relationship with things is a key element in our unsustainability;</a:t>
            </a:r>
          </a:p>
          <a:p>
            <a:pPr algn="ctr"/>
            <a:endParaRPr lang="en-US" sz="2000" dirty="0">
              <a:latin typeface="Arial" charset="0"/>
            </a:endParaRPr>
          </a:p>
          <a:p>
            <a:pPr algn="ctr"/>
            <a:r>
              <a:rPr lang="en-US" sz="2000" dirty="0">
                <a:latin typeface="Arial" charset="0"/>
              </a:rPr>
              <a:t>To understand this we need to explore our relationship with all the </a:t>
            </a:r>
            <a:r>
              <a:rPr lang="en-US" sz="2000" dirty="0" smtClean="0">
                <a:latin typeface="Arial" charset="0"/>
              </a:rPr>
              <a:t>stuff </a:t>
            </a:r>
            <a:r>
              <a:rPr lang="en-US" sz="2000" dirty="0">
                <a:latin typeface="Arial" charset="0"/>
              </a:rPr>
              <a:t>on our planet…</a:t>
            </a:r>
          </a:p>
        </p:txBody>
      </p:sp>
      <p:sp>
        <p:nvSpPr>
          <p:cNvPr id="4" name="Footer Placeholder 3"/>
          <p:cNvSpPr>
            <a:spLocks noGrp="1"/>
          </p:cNvSpPr>
          <p:nvPr>
            <p:ph type="ftr" sz="quarter" idx="11"/>
          </p:nvPr>
        </p:nvSpPr>
        <p:spPr/>
        <p:txBody>
          <a:bodyPr/>
          <a:lstStyle/>
          <a:p>
            <a:pPr>
              <a:defRPr/>
            </a:pPr>
            <a:r>
              <a:rPr lang="en-US" smtClean="0"/>
              <a:t>Paul Nieuwenhuis</a:t>
            </a:r>
            <a:endParaRPr lang="en-US"/>
          </a:p>
        </p:txBody>
      </p:sp>
      <p:sp>
        <p:nvSpPr>
          <p:cNvPr id="5" name="Slide Number Placeholder 4"/>
          <p:cNvSpPr>
            <a:spLocks noGrp="1"/>
          </p:cNvSpPr>
          <p:nvPr>
            <p:ph type="sldNum" sz="quarter" idx="12"/>
          </p:nvPr>
        </p:nvSpPr>
        <p:spPr/>
        <p:txBody>
          <a:bodyPr/>
          <a:lstStyle/>
          <a:p>
            <a:pPr>
              <a:defRPr/>
            </a:pPr>
            <a:fld id="{25668998-FA8E-FD4A-AB20-F0E7F31C75F5}" type="slidenum">
              <a:rPr lang="en-US" smtClean="0"/>
              <a:pPr>
                <a:defRPr/>
              </a:pPr>
              <a:t>3</a:t>
            </a:fld>
            <a:endParaRPr lang="en-US"/>
          </a:p>
        </p:txBody>
      </p:sp>
      <p:pic>
        <p:nvPicPr>
          <p:cNvPr id="25606" name="Picture 5" descr="Sustainable%20E_CY%28FullColour%2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98645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normAutofit/>
          </a:bodyPr>
          <a:lstStyle/>
          <a:p>
            <a:r>
              <a:rPr lang="en-US" sz="3200" b="1" dirty="0" smtClean="0">
                <a:solidFill>
                  <a:srgbClr val="0000FF"/>
                </a:solidFill>
                <a:latin typeface="Arial" charset="0"/>
              </a:rPr>
              <a:t>Relating to </a:t>
            </a:r>
            <a:r>
              <a:rPr lang="en-US" sz="3200" b="1" dirty="0">
                <a:solidFill>
                  <a:srgbClr val="0000FF"/>
                </a:solidFill>
                <a:latin typeface="Arial" charset="0"/>
              </a:rPr>
              <a:t>‘others’</a:t>
            </a:r>
          </a:p>
        </p:txBody>
      </p:sp>
      <p:sp>
        <p:nvSpPr>
          <p:cNvPr id="3" name="Content Placeholder 2"/>
          <p:cNvSpPr>
            <a:spLocks noGrp="1"/>
          </p:cNvSpPr>
          <p:nvPr>
            <p:ph sz="half" idx="1"/>
          </p:nvPr>
        </p:nvSpPr>
        <p:spPr/>
        <p:txBody>
          <a:bodyPr>
            <a:normAutofit/>
          </a:bodyPr>
          <a:lstStyle/>
          <a:p>
            <a:pPr marL="0" indent="0">
              <a:buFontTx/>
              <a:buNone/>
              <a:defRPr/>
            </a:pPr>
            <a:r>
              <a:rPr lang="en-US" sz="2400" b="1" dirty="0" smtClean="0"/>
              <a:t>We have created an artificial hierarchy whereby:</a:t>
            </a:r>
          </a:p>
          <a:p>
            <a:pPr marL="0" indent="0">
              <a:buFontTx/>
              <a:buNone/>
              <a:defRPr/>
            </a:pPr>
            <a:endParaRPr lang="en-US" sz="2400" b="1" dirty="0" smtClean="0"/>
          </a:p>
          <a:p>
            <a:pPr>
              <a:defRPr/>
            </a:pPr>
            <a:r>
              <a:rPr lang="en-US" sz="2400" dirty="0" smtClean="0">
                <a:solidFill>
                  <a:srgbClr val="0000FF"/>
                </a:solidFill>
              </a:rPr>
              <a:t>Humans</a:t>
            </a:r>
            <a:r>
              <a:rPr lang="en-US" sz="2400" dirty="0" smtClean="0"/>
              <a:t> are above </a:t>
            </a:r>
            <a:r>
              <a:rPr lang="en-US" sz="2400" dirty="0" smtClean="0">
                <a:solidFill>
                  <a:srgbClr val="0000FF"/>
                </a:solidFill>
              </a:rPr>
              <a:t>animals…</a:t>
            </a:r>
          </a:p>
          <a:p>
            <a:pPr>
              <a:defRPr/>
            </a:pPr>
            <a:endParaRPr lang="en-US" sz="2400" dirty="0" smtClean="0">
              <a:solidFill>
                <a:srgbClr val="0000FF"/>
              </a:solidFill>
            </a:endParaRPr>
          </a:p>
          <a:p>
            <a:pPr>
              <a:defRPr/>
            </a:pPr>
            <a:r>
              <a:rPr lang="en-US" sz="2400" dirty="0" smtClean="0">
                <a:solidFill>
                  <a:srgbClr val="0000FF"/>
                </a:solidFill>
              </a:rPr>
              <a:t>Animals</a:t>
            </a:r>
            <a:r>
              <a:rPr lang="en-US" sz="2400" dirty="0" smtClean="0"/>
              <a:t> above  </a:t>
            </a:r>
            <a:r>
              <a:rPr lang="en-US" sz="2400" dirty="0" smtClean="0">
                <a:solidFill>
                  <a:srgbClr val="0000FF"/>
                </a:solidFill>
              </a:rPr>
              <a:t>plants…</a:t>
            </a:r>
          </a:p>
          <a:p>
            <a:pPr>
              <a:defRPr/>
            </a:pPr>
            <a:endParaRPr lang="en-US" sz="2400" dirty="0" smtClean="0">
              <a:solidFill>
                <a:srgbClr val="0000FF"/>
              </a:solidFill>
            </a:endParaRPr>
          </a:p>
          <a:p>
            <a:pPr>
              <a:defRPr/>
            </a:pPr>
            <a:r>
              <a:rPr lang="en-US" sz="2400" dirty="0" smtClean="0">
                <a:solidFill>
                  <a:srgbClr val="0000FF"/>
                </a:solidFill>
              </a:rPr>
              <a:t>Animate</a:t>
            </a:r>
            <a:r>
              <a:rPr lang="en-US" sz="2400" dirty="0" smtClean="0"/>
              <a:t> above </a:t>
            </a:r>
            <a:r>
              <a:rPr lang="en-US" sz="2400" dirty="0" smtClean="0">
                <a:solidFill>
                  <a:srgbClr val="0000FF"/>
                </a:solidFill>
              </a:rPr>
              <a:t>inanimate.</a:t>
            </a:r>
          </a:p>
          <a:p>
            <a:pPr>
              <a:defRPr/>
            </a:pPr>
            <a:endParaRPr lang="en-US" dirty="0"/>
          </a:p>
        </p:txBody>
      </p:sp>
      <p:pic>
        <p:nvPicPr>
          <p:cNvPr id="48131" name="Content Placeholder 4" descr="IMG_5714.jpg"/>
          <p:cNvPicPr>
            <a:picLocks noGrp="1" noChangeAspect="1"/>
          </p:cNvPicPr>
          <p:nvPr>
            <p:ph sz="half" idx="2"/>
          </p:nvPr>
        </p:nvPicPr>
        <p:blipFill>
          <a:blip r:embed="rId2">
            <a:extLst>
              <a:ext uri="{28A0092B-C50C-407E-A947-70E740481C1C}">
                <a14:useLocalDpi xmlns:a14="http://schemas.microsoft.com/office/drawing/2010/main"/>
              </a:ext>
            </a:extLst>
          </a:blip>
          <a:srcRect/>
          <a:stretch>
            <a:fillRect/>
          </a:stretch>
        </p:blipFill>
        <p:spPr/>
      </p:pic>
      <p:sp>
        <p:nvSpPr>
          <p:cNvPr id="4" name="Slide Number Placeholder 3"/>
          <p:cNvSpPr>
            <a:spLocks noGrp="1"/>
          </p:cNvSpPr>
          <p:nvPr>
            <p:ph type="sldNum" sz="quarter" idx="12"/>
          </p:nvPr>
        </p:nvSpPr>
        <p:spPr/>
        <p:txBody>
          <a:bodyPr/>
          <a:lstStyle/>
          <a:p>
            <a:pPr>
              <a:defRPr/>
            </a:pPr>
            <a:fld id="{C4EC9269-FEB3-6040-AE75-92B86CBE2366}" type="slidenum">
              <a:rPr lang="en-US" smtClean="0"/>
              <a:pPr>
                <a:defRPr/>
              </a:pPr>
              <a:t>30</a:t>
            </a:fld>
            <a:endParaRPr lang="en-US"/>
          </a:p>
        </p:txBody>
      </p:sp>
      <p:pic>
        <p:nvPicPr>
          <p:cNvPr id="48133" name="Picture 5" descr="Sustainable%20E_CY%28FullColour%2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Paul Nieuwenhuis</a:t>
            </a:r>
            <a:endParaRPr lang="en-US"/>
          </a:p>
        </p:txBody>
      </p:sp>
    </p:spTree>
    <p:extLst>
      <p:ext uri="{BB962C8B-B14F-4D97-AF65-F5344CB8AC3E}">
        <p14:creationId xmlns:p14="http://schemas.microsoft.com/office/powerpoint/2010/main" val="16929981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z="3200" b="1" dirty="0" smtClean="0">
                <a:solidFill>
                  <a:srgbClr val="0000FF"/>
                </a:solidFill>
                <a:latin typeface="Arial" charset="0"/>
              </a:rPr>
              <a:t>Relating to things: </a:t>
            </a:r>
            <a:r>
              <a:rPr lang="en-US" sz="3200" b="1" dirty="0" err="1" smtClean="0">
                <a:solidFill>
                  <a:srgbClr val="0000FF"/>
                </a:solidFill>
                <a:latin typeface="Arial" charset="0"/>
              </a:rPr>
              <a:t>Bogost</a:t>
            </a:r>
            <a:r>
              <a:rPr lang="en-US" sz="3200" b="1" dirty="0" smtClean="0">
                <a:solidFill>
                  <a:srgbClr val="0000FF"/>
                </a:solidFill>
                <a:latin typeface="Arial" charset="0"/>
              </a:rPr>
              <a:t> </a:t>
            </a:r>
            <a:r>
              <a:rPr lang="en-US" sz="3200" b="1" dirty="0">
                <a:solidFill>
                  <a:srgbClr val="0000FF"/>
                </a:solidFill>
                <a:latin typeface="Arial" charset="0"/>
              </a:rPr>
              <a:t>(2012)</a:t>
            </a:r>
          </a:p>
        </p:txBody>
      </p:sp>
      <p:sp>
        <p:nvSpPr>
          <p:cNvPr id="3" name="Content Placeholder 2"/>
          <p:cNvSpPr>
            <a:spLocks noGrp="1"/>
          </p:cNvSpPr>
          <p:nvPr>
            <p:ph sz="half" idx="1"/>
          </p:nvPr>
        </p:nvSpPr>
        <p:spPr/>
        <p:txBody>
          <a:bodyPr>
            <a:normAutofit/>
          </a:bodyPr>
          <a:lstStyle/>
          <a:p>
            <a:pPr>
              <a:defRPr/>
            </a:pPr>
            <a:endParaRPr lang="en-US" sz="2000" dirty="0" smtClean="0"/>
          </a:p>
          <a:p>
            <a:pPr>
              <a:defRPr/>
            </a:pPr>
            <a:r>
              <a:rPr lang="en-US" sz="2000" dirty="0" err="1" smtClean="0"/>
              <a:t>Bogost</a:t>
            </a:r>
            <a:r>
              <a:rPr lang="en-US" sz="2000" dirty="0" smtClean="0"/>
              <a:t> uses: </a:t>
            </a:r>
            <a:r>
              <a:rPr lang="en-US" sz="2000" b="1" i="1" dirty="0"/>
              <a:t>object-oriented ontology (OOO) </a:t>
            </a:r>
            <a:r>
              <a:rPr lang="en-US" sz="2000" dirty="0" smtClean="0"/>
              <a:t>.</a:t>
            </a:r>
          </a:p>
          <a:p>
            <a:pPr marL="0" indent="0">
              <a:buFontTx/>
              <a:buNone/>
              <a:defRPr/>
            </a:pPr>
            <a:endParaRPr lang="en-US" sz="2000" dirty="0" smtClean="0"/>
          </a:p>
          <a:p>
            <a:pPr>
              <a:defRPr/>
            </a:pPr>
            <a:r>
              <a:rPr lang="en-US" sz="2000" dirty="0" smtClean="0"/>
              <a:t>We do not know what it is like to BE an object.</a:t>
            </a:r>
          </a:p>
          <a:p>
            <a:pPr>
              <a:defRPr/>
            </a:pPr>
            <a:endParaRPr lang="en-US" sz="2000" dirty="0" smtClean="0"/>
          </a:p>
          <a:p>
            <a:pPr>
              <a:defRPr/>
            </a:pPr>
            <a:r>
              <a:rPr lang="en-US" sz="2000" dirty="0" smtClean="0"/>
              <a:t>…and objects do not know what it is like to BE us</a:t>
            </a:r>
            <a:r>
              <a:rPr lang="en-US" sz="2000" dirty="0" smtClean="0"/>
              <a:t>.</a:t>
            </a:r>
          </a:p>
          <a:p>
            <a:pPr>
              <a:defRPr/>
            </a:pPr>
            <a:endParaRPr lang="en-US" sz="2000" dirty="0"/>
          </a:p>
          <a:p>
            <a:pPr>
              <a:defRPr/>
            </a:pPr>
            <a:r>
              <a:rPr lang="is-IS" sz="2000" dirty="0" smtClean="0"/>
              <a:t>…so how do we know we are better than the ‘others’?</a:t>
            </a:r>
            <a:endParaRPr lang="en-US" sz="2000" dirty="0" smtClean="0"/>
          </a:p>
          <a:p>
            <a:pPr marL="0" indent="0">
              <a:buFontTx/>
              <a:buNone/>
              <a:defRPr/>
            </a:pPr>
            <a:endParaRPr lang="en-US" dirty="0" smtClean="0"/>
          </a:p>
        </p:txBody>
      </p:sp>
      <p:pic>
        <p:nvPicPr>
          <p:cNvPr id="55299" name="Content Placeholder 4" descr="CCF21052013_00000.pdf"/>
          <p:cNvPicPr>
            <a:picLocks noGrp="1" noChangeAspect="1"/>
          </p:cNvPicPr>
          <p:nvPr>
            <p:ph sz="half" idx="2"/>
          </p:nvPr>
        </p:nvPicPr>
        <p:blipFill>
          <a:blip r:embed="rId2" cstate="print">
            <a:extLst>
              <a:ext uri="{28A0092B-C50C-407E-A947-70E740481C1C}">
                <a14:useLocalDpi xmlns:a14="http://schemas.microsoft.com/office/drawing/2010/main"/>
              </a:ext>
            </a:extLst>
          </a:blip>
          <a:srcRect l="-14149" r="-14149"/>
          <a:stretch>
            <a:fillRect/>
          </a:stretch>
        </p:blipFill>
        <p:spPr/>
      </p:pic>
      <p:sp>
        <p:nvSpPr>
          <p:cNvPr id="2" name="Footer Placeholder 1"/>
          <p:cNvSpPr>
            <a:spLocks noGrp="1"/>
          </p:cNvSpPr>
          <p:nvPr>
            <p:ph type="ftr" sz="quarter" idx="11"/>
          </p:nvPr>
        </p:nvSpPr>
        <p:spPr/>
        <p:txBody>
          <a:bodyPr/>
          <a:lstStyle/>
          <a:p>
            <a:pPr>
              <a:defRPr/>
            </a:pPr>
            <a:r>
              <a:rPr lang="en-GB" smtClean="0"/>
              <a:t>Paul Nieuwenhuis</a:t>
            </a:r>
            <a:endParaRPr lang="en-GB"/>
          </a:p>
        </p:txBody>
      </p:sp>
      <p:sp>
        <p:nvSpPr>
          <p:cNvPr id="4" name="Slide Number Placeholder 3"/>
          <p:cNvSpPr>
            <a:spLocks noGrp="1"/>
          </p:cNvSpPr>
          <p:nvPr>
            <p:ph type="sldNum" sz="quarter" idx="12"/>
          </p:nvPr>
        </p:nvSpPr>
        <p:spPr/>
        <p:txBody>
          <a:bodyPr/>
          <a:lstStyle/>
          <a:p>
            <a:pPr>
              <a:defRPr/>
            </a:pPr>
            <a:fld id="{D4FE1984-3875-534B-821A-89E43E852D68}" type="slidenum">
              <a:rPr lang="en-GB" smtClean="0"/>
              <a:pPr>
                <a:defRPr/>
              </a:pPr>
              <a:t>31</a:t>
            </a:fld>
            <a:endParaRPr lang="en-GB"/>
          </a:p>
        </p:txBody>
      </p:sp>
      <p:pic>
        <p:nvPicPr>
          <p:cNvPr id="55302" name="Picture 5" descr="Sustainable%20E_CY%28FullColour%2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1650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6"/>
          <p:cNvSpPr>
            <a:spLocks noGrp="1"/>
          </p:cNvSpPr>
          <p:nvPr>
            <p:ph type="title"/>
          </p:nvPr>
        </p:nvSpPr>
        <p:spPr/>
        <p:txBody>
          <a:bodyPr>
            <a:normAutofit/>
          </a:bodyPr>
          <a:lstStyle/>
          <a:p>
            <a:r>
              <a:rPr lang="en-US" sz="3200" b="1" dirty="0" smtClean="0">
                <a:solidFill>
                  <a:srgbClr val="0000FF"/>
                </a:solidFill>
                <a:latin typeface="Arial" charset="0"/>
              </a:rPr>
              <a:t>A final question:</a:t>
            </a:r>
            <a:br>
              <a:rPr lang="en-US" sz="3200" b="1" dirty="0" smtClean="0">
                <a:solidFill>
                  <a:srgbClr val="0000FF"/>
                </a:solidFill>
                <a:latin typeface="Arial" charset="0"/>
              </a:rPr>
            </a:br>
            <a:r>
              <a:rPr lang="en-US" sz="3200" b="1" dirty="0" smtClean="0">
                <a:solidFill>
                  <a:srgbClr val="0000FF"/>
                </a:solidFill>
                <a:latin typeface="Arial" charset="0"/>
              </a:rPr>
              <a:t>Is our environmental thinking evolving?</a:t>
            </a:r>
            <a:endParaRPr lang="en-US" sz="3200" b="1" dirty="0">
              <a:solidFill>
                <a:srgbClr val="0000FF"/>
              </a:solidFill>
              <a:latin typeface="Arial" charset="0"/>
            </a:endParaRPr>
          </a:p>
        </p:txBody>
      </p:sp>
      <p:sp>
        <p:nvSpPr>
          <p:cNvPr id="70658" name="Content Placeholder 7"/>
          <p:cNvSpPr>
            <a:spLocks noGrp="1"/>
          </p:cNvSpPr>
          <p:nvPr>
            <p:ph idx="1"/>
          </p:nvPr>
        </p:nvSpPr>
        <p:spPr/>
        <p:txBody>
          <a:bodyPr/>
          <a:lstStyle/>
          <a:p>
            <a:pPr marL="0" indent="0" algn="ctr">
              <a:buFontTx/>
              <a:buNone/>
            </a:pPr>
            <a:endParaRPr lang="en-US" sz="2800" dirty="0" smtClean="0">
              <a:solidFill>
                <a:srgbClr val="0000FF"/>
              </a:solidFill>
              <a:latin typeface="Charcoal CY" charset="0"/>
              <a:cs typeface="Charcoal CY" charset="0"/>
            </a:endParaRPr>
          </a:p>
          <a:p>
            <a:pPr marL="0" indent="0" algn="ctr">
              <a:buFontTx/>
              <a:buNone/>
            </a:pPr>
            <a:r>
              <a:rPr lang="en-US" sz="2800" b="1" dirty="0" smtClean="0">
                <a:solidFill>
                  <a:srgbClr val="008000"/>
                </a:solidFill>
                <a:latin typeface="Charcoal CY" charset="0"/>
                <a:cs typeface="Charcoal CY" charset="0"/>
              </a:rPr>
              <a:t>Conservationism</a:t>
            </a:r>
            <a:endParaRPr lang="en-US" sz="2800" b="1" dirty="0">
              <a:solidFill>
                <a:srgbClr val="008000"/>
              </a:solidFill>
              <a:latin typeface="Charcoal CY" charset="0"/>
              <a:cs typeface="Charcoal CY" charset="0"/>
            </a:endParaRPr>
          </a:p>
          <a:p>
            <a:pPr marL="0" indent="0" algn="ctr">
              <a:buFontTx/>
              <a:buNone/>
            </a:pPr>
            <a:endParaRPr lang="en-US" sz="2800" dirty="0">
              <a:solidFill>
                <a:srgbClr val="0000FF"/>
              </a:solidFill>
              <a:latin typeface="Charcoal CY" charset="0"/>
              <a:cs typeface="Charcoal CY" charset="0"/>
            </a:endParaRPr>
          </a:p>
          <a:p>
            <a:pPr marL="0" indent="0" algn="ctr">
              <a:buFontTx/>
              <a:buNone/>
            </a:pPr>
            <a:r>
              <a:rPr lang="en-US" sz="2800" b="1" dirty="0">
                <a:solidFill>
                  <a:srgbClr val="008000"/>
                </a:solidFill>
                <a:latin typeface="Charcoal CY" charset="0"/>
                <a:cs typeface="Charcoal CY" charset="0"/>
              </a:rPr>
              <a:t>Sustainability</a:t>
            </a:r>
          </a:p>
          <a:p>
            <a:pPr marL="0" indent="0" algn="ctr">
              <a:buFontTx/>
              <a:buNone/>
            </a:pPr>
            <a:endParaRPr lang="en-US" sz="2800" dirty="0">
              <a:solidFill>
                <a:srgbClr val="0000FF"/>
              </a:solidFill>
              <a:latin typeface="Charcoal CY" charset="0"/>
              <a:cs typeface="Charcoal CY" charset="0"/>
            </a:endParaRPr>
          </a:p>
          <a:p>
            <a:pPr marL="0" indent="0" algn="ctr">
              <a:buFontTx/>
              <a:buNone/>
            </a:pPr>
            <a:r>
              <a:rPr lang="en-US" sz="2800" b="1" dirty="0">
                <a:solidFill>
                  <a:srgbClr val="008000"/>
                </a:solidFill>
                <a:latin typeface="Charcoal CY" charset="0"/>
                <a:cs typeface="Charcoal CY" charset="0"/>
              </a:rPr>
              <a:t>The ecological model</a:t>
            </a:r>
          </a:p>
        </p:txBody>
      </p:sp>
      <p:sp>
        <p:nvSpPr>
          <p:cNvPr id="5" name="Footer Placeholder 4"/>
          <p:cNvSpPr>
            <a:spLocks noGrp="1"/>
          </p:cNvSpPr>
          <p:nvPr>
            <p:ph type="ftr" sz="quarter" idx="11"/>
          </p:nvPr>
        </p:nvSpPr>
        <p:spPr/>
        <p:txBody>
          <a:bodyPr/>
          <a:lstStyle/>
          <a:p>
            <a:pPr>
              <a:defRPr/>
            </a:pPr>
            <a:r>
              <a:rPr lang="en-US" smtClean="0"/>
              <a:t>Paul Nieuwenhuis</a:t>
            </a:r>
            <a:endParaRPr lang="en-US"/>
          </a:p>
        </p:txBody>
      </p:sp>
      <p:sp>
        <p:nvSpPr>
          <p:cNvPr id="6" name="Slide Number Placeholder 5"/>
          <p:cNvSpPr>
            <a:spLocks noGrp="1"/>
          </p:cNvSpPr>
          <p:nvPr>
            <p:ph type="sldNum" sz="quarter" idx="12"/>
          </p:nvPr>
        </p:nvSpPr>
        <p:spPr/>
        <p:txBody>
          <a:bodyPr/>
          <a:lstStyle/>
          <a:p>
            <a:pPr>
              <a:defRPr/>
            </a:pPr>
            <a:fld id="{26B5EADA-5B93-7E40-BA94-2DB14AAF0F20}" type="slidenum">
              <a:rPr lang="en-US" smtClean="0"/>
              <a:pPr>
                <a:defRPr/>
              </a:pPr>
              <a:t>32</a:t>
            </a:fld>
            <a:endParaRPr lang="en-US"/>
          </a:p>
        </p:txBody>
      </p:sp>
      <p:sp>
        <p:nvSpPr>
          <p:cNvPr id="9" name="Down Arrow 8"/>
          <p:cNvSpPr/>
          <p:nvPr/>
        </p:nvSpPr>
        <p:spPr>
          <a:xfrm>
            <a:off x="4427984" y="2684337"/>
            <a:ext cx="288032" cy="432048"/>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1" name="Down Arrow 10"/>
          <p:cNvSpPr/>
          <p:nvPr/>
        </p:nvSpPr>
        <p:spPr>
          <a:xfrm>
            <a:off x="4427984" y="3789040"/>
            <a:ext cx="288032" cy="432048"/>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pic>
        <p:nvPicPr>
          <p:cNvPr id="70670" name="Picture 11" descr="Sustainable%20E_CY%28FullColour%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49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smtClean="0"/>
              <a:t>Paul Nieuwenhuis</a:t>
            </a:r>
            <a:endParaRPr lang="en-US" sz="1400"/>
          </a:p>
        </p:txBody>
      </p:sp>
      <p:sp>
        <p:nvSpPr>
          <p:cNvPr id="72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6B20CB-9559-3E41-BF58-C058BF6DC235}" type="slidenum">
              <a:rPr lang="en-GB" sz="1400"/>
              <a:pPr eaLnBrk="1" hangingPunct="1"/>
              <a:t>33</a:t>
            </a:fld>
            <a:endParaRPr lang="en-GB" sz="1400"/>
          </a:p>
        </p:txBody>
      </p:sp>
      <p:sp>
        <p:nvSpPr>
          <p:cNvPr id="72707" name="Rectangle 2"/>
          <p:cNvSpPr>
            <a:spLocks noGrp="1" noChangeArrowheads="1"/>
          </p:cNvSpPr>
          <p:nvPr>
            <p:ph type="title"/>
          </p:nvPr>
        </p:nvSpPr>
        <p:spPr/>
        <p:txBody>
          <a:bodyPr/>
          <a:lstStyle/>
          <a:p>
            <a:pPr eaLnBrk="1" hangingPunct="1"/>
            <a:endParaRPr lang="en-US" sz="4000">
              <a:solidFill>
                <a:srgbClr val="3333FF"/>
              </a:solidFill>
              <a:latin typeface="Arial" charset="0"/>
            </a:endParaRPr>
          </a:p>
        </p:txBody>
      </p:sp>
      <p:pic>
        <p:nvPicPr>
          <p:cNvPr id="72708" name="Picture 3" descr="US04 083"/>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755650" y="296863"/>
            <a:ext cx="7848600" cy="5884862"/>
          </a:xfrm>
        </p:spPr>
      </p:pic>
      <p:sp>
        <p:nvSpPr>
          <p:cNvPr id="72709" name="Text Box 4"/>
          <p:cNvSpPr txBox="1">
            <a:spLocks noChangeArrowheads="1"/>
          </p:cNvSpPr>
          <p:nvPr/>
        </p:nvSpPr>
        <p:spPr bwMode="auto">
          <a:xfrm>
            <a:off x="1187450" y="836613"/>
            <a:ext cx="2305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4000" b="1">
                <a:solidFill>
                  <a:srgbClr val="3333FF"/>
                </a:solidFill>
                <a:latin typeface="Comic Sans MS" charset="0"/>
              </a:rPr>
              <a:t>The End</a:t>
            </a:r>
          </a:p>
        </p:txBody>
      </p:sp>
      <p:sp>
        <p:nvSpPr>
          <p:cNvPr id="72710" name="TextBox 1"/>
          <p:cNvSpPr txBox="1">
            <a:spLocks noChangeArrowheads="1"/>
          </p:cNvSpPr>
          <p:nvPr/>
        </p:nvSpPr>
        <p:spPr bwMode="auto">
          <a:xfrm>
            <a:off x="4356100" y="3141663"/>
            <a:ext cx="40322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chemeClr val="bg1"/>
                </a:solidFill>
              </a:rPr>
              <a:t>C</a:t>
            </a:r>
            <a:r>
              <a:rPr lang="en-US" sz="1800" b="1" dirty="0" smtClean="0">
                <a:solidFill>
                  <a:schemeClr val="bg1"/>
                </a:solidFill>
              </a:rPr>
              <a:t>heck </a:t>
            </a:r>
            <a:r>
              <a:rPr lang="en-US" sz="1800" b="1" dirty="0">
                <a:solidFill>
                  <a:schemeClr val="bg1"/>
                </a:solidFill>
              </a:rPr>
              <a:t>out:</a:t>
            </a:r>
          </a:p>
          <a:p>
            <a:pPr eaLnBrk="1" hangingPunct="1"/>
            <a:endParaRPr lang="en-US" sz="1800" b="1" dirty="0">
              <a:solidFill>
                <a:schemeClr val="bg1"/>
              </a:solidFill>
            </a:endParaRPr>
          </a:p>
          <a:p>
            <a:pPr eaLnBrk="1" hangingPunct="1"/>
            <a:r>
              <a:rPr lang="en-US" sz="1800" b="1" dirty="0">
                <a:solidFill>
                  <a:schemeClr val="bg1"/>
                </a:solidFill>
              </a:rPr>
              <a:t>Nieuwenhuis, P. (2014</a:t>
            </a:r>
            <a:r>
              <a:rPr lang="en-US" sz="1800" b="1" i="1" dirty="0">
                <a:solidFill>
                  <a:schemeClr val="bg1"/>
                </a:solidFill>
              </a:rPr>
              <a:t>) Sustainable </a:t>
            </a:r>
            <a:r>
              <a:rPr lang="en-US" sz="1800" b="1" i="1" dirty="0" err="1">
                <a:solidFill>
                  <a:schemeClr val="bg1"/>
                </a:solidFill>
              </a:rPr>
              <a:t>Automobility</a:t>
            </a:r>
            <a:r>
              <a:rPr lang="en-US" sz="1800" b="1" i="1" dirty="0">
                <a:solidFill>
                  <a:schemeClr val="bg1"/>
                </a:solidFill>
              </a:rPr>
              <a:t>; Understanding the Car as a Natural System</a:t>
            </a:r>
            <a:r>
              <a:rPr lang="en-US" sz="1800" b="1" dirty="0">
                <a:solidFill>
                  <a:schemeClr val="bg1"/>
                </a:solidFill>
              </a:rPr>
              <a:t>, Cheltenham: Edward Elgar.</a:t>
            </a:r>
          </a:p>
          <a:p>
            <a:pPr eaLnBrk="1" hangingPunct="1"/>
            <a:endParaRPr lang="en-US" sz="1800" b="1" dirty="0">
              <a:solidFill>
                <a:schemeClr val="bg1"/>
              </a:solidFill>
            </a:endParaRPr>
          </a:p>
          <a:p>
            <a:pPr eaLnBrk="1" hangingPunct="1"/>
            <a:r>
              <a:rPr lang="en-US" sz="1800" b="1" dirty="0" err="1">
                <a:solidFill>
                  <a:schemeClr val="bg1"/>
                </a:solidFill>
              </a:rPr>
              <a:t>www.sustainableautomobility.com</a:t>
            </a:r>
            <a:endParaRPr lang="en-US" sz="1800" b="1" dirty="0">
              <a:solidFill>
                <a:schemeClr val="bg1"/>
              </a:solidFill>
            </a:endParaRPr>
          </a:p>
          <a:p>
            <a:pPr eaLnBrk="1" hangingPunct="1"/>
            <a:endParaRPr lang="en-US" sz="1800" dirty="0"/>
          </a:p>
        </p:txBody>
      </p:sp>
    </p:spTree>
    <p:extLst>
      <p:ext uri="{BB962C8B-B14F-4D97-AF65-F5344CB8AC3E}">
        <p14:creationId xmlns:p14="http://schemas.microsoft.com/office/powerpoint/2010/main" val="41581544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normAutofit fontScale="90000"/>
          </a:bodyPr>
          <a:lstStyle/>
          <a:p>
            <a:pPr eaLnBrk="1" hangingPunct="1"/>
            <a:r>
              <a:rPr lang="en-GB" sz="2400">
                <a:solidFill>
                  <a:srgbClr val="0000FF"/>
                </a:solidFill>
                <a:latin typeface="Arial Black" charset="0"/>
                <a:cs typeface="Arial Black" charset="0"/>
              </a:rPr>
              <a:t>Waste is a relationship issue</a:t>
            </a:r>
          </a:p>
        </p:txBody>
      </p:sp>
      <p:sp>
        <p:nvSpPr>
          <p:cNvPr id="60418" name="Rectangle 3"/>
          <p:cNvSpPr>
            <a:spLocks noGrp="1" noChangeArrowheads="1"/>
          </p:cNvSpPr>
          <p:nvPr>
            <p:ph type="body" sz="half" idx="2"/>
          </p:nvPr>
        </p:nvSpPr>
        <p:spPr/>
        <p:txBody>
          <a:bodyPr/>
          <a:lstStyle/>
          <a:p>
            <a:pPr eaLnBrk="1" hangingPunct="1"/>
            <a:r>
              <a:rPr lang="en-GB" dirty="0">
                <a:latin typeface="Arial" charset="0"/>
              </a:rPr>
              <a:t>	</a:t>
            </a:r>
          </a:p>
          <a:p>
            <a:pPr algn="ctr" eaLnBrk="1" hangingPunct="1"/>
            <a:r>
              <a:rPr lang="ja-JP" altLang="en-GB" sz="2000" i="1" dirty="0">
                <a:solidFill>
                  <a:srgbClr val="000000"/>
                </a:solidFill>
                <a:latin typeface="Arial" charset="0"/>
              </a:rPr>
              <a:t>“</a:t>
            </a:r>
            <a:r>
              <a:rPr lang="en-GB" altLang="ja-JP" sz="2000" i="1" dirty="0">
                <a:solidFill>
                  <a:srgbClr val="000000"/>
                </a:solidFill>
                <a:latin typeface="Arial" charset="0"/>
              </a:rPr>
              <a:t>waste is nothing more than symptomatic of a failed user/object relationship, where insufficient empathy led to the perfunctory dumping of one by the other.</a:t>
            </a:r>
            <a:r>
              <a:rPr lang="ja-JP" altLang="en-GB" sz="2000" i="1" dirty="0">
                <a:solidFill>
                  <a:srgbClr val="000000"/>
                </a:solidFill>
                <a:latin typeface="Arial" charset="0"/>
              </a:rPr>
              <a:t>”</a:t>
            </a:r>
            <a:endParaRPr lang="en-GB" altLang="ja-JP" sz="2000" i="1" dirty="0">
              <a:solidFill>
                <a:srgbClr val="000000"/>
              </a:solidFill>
              <a:latin typeface="Arial" charset="0"/>
            </a:endParaRPr>
          </a:p>
          <a:p>
            <a:pPr eaLnBrk="1" hangingPunct="1"/>
            <a:endParaRPr lang="en-GB" sz="1800" i="1" dirty="0">
              <a:solidFill>
                <a:srgbClr val="3333CC"/>
              </a:solidFill>
              <a:latin typeface="Arial" charset="0"/>
            </a:endParaRPr>
          </a:p>
          <a:p>
            <a:pPr algn="ctr" eaLnBrk="1" hangingPunct="1"/>
            <a:r>
              <a:rPr lang="en-GB" sz="1800" dirty="0">
                <a:latin typeface="Arial" charset="0"/>
              </a:rPr>
              <a:t>(Chapman, 2005, p20)</a:t>
            </a:r>
          </a:p>
        </p:txBody>
      </p:sp>
      <p:sp>
        <p:nvSpPr>
          <p:cNvPr id="604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smtClean="0"/>
              <a:t>Paul Nieuwenhuis</a:t>
            </a:r>
            <a:endParaRPr lang="en-GB" sz="1400"/>
          </a:p>
        </p:txBody>
      </p:sp>
      <p:sp>
        <p:nvSpPr>
          <p:cNvPr id="604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DD94FD-5D5E-C74D-9FAA-5DFE081A69DC}" type="slidenum">
              <a:rPr lang="en-GB" sz="1400"/>
              <a:pPr eaLnBrk="1" hangingPunct="1"/>
              <a:t>4</a:t>
            </a:fld>
            <a:endParaRPr lang="en-GB" sz="1400"/>
          </a:p>
        </p:txBody>
      </p:sp>
      <p:pic>
        <p:nvPicPr>
          <p:cNvPr id="60421" name="Content Placeholder 12" descr="Sims07 007.jp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p:pic>
      <p:pic>
        <p:nvPicPr>
          <p:cNvPr id="60422" name="Picture 5" descr="Sustainable%20E_CY%28FullColour%29.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7712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4"/>
          <p:cNvSpPr>
            <a:spLocks noGrp="1"/>
          </p:cNvSpPr>
          <p:nvPr>
            <p:ph type="title"/>
          </p:nvPr>
        </p:nvSpPr>
        <p:spPr/>
        <p:txBody>
          <a:bodyPr/>
          <a:lstStyle/>
          <a:p>
            <a:r>
              <a:rPr lang="en-US" sz="3200" b="1">
                <a:solidFill>
                  <a:srgbClr val="0000FF"/>
                </a:solidFill>
                <a:latin typeface="Arial" charset="0"/>
              </a:rPr>
              <a:t>Erazim Kohak (1985, 35-36)</a:t>
            </a:r>
          </a:p>
        </p:txBody>
      </p:sp>
      <p:sp>
        <p:nvSpPr>
          <p:cNvPr id="51202" name="Content Placeholder 5"/>
          <p:cNvSpPr>
            <a:spLocks noGrp="1"/>
          </p:cNvSpPr>
          <p:nvPr>
            <p:ph idx="1"/>
          </p:nvPr>
        </p:nvSpPr>
        <p:spPr/>
        <p:txBody>
          <a:bodyPr/>
          <a:lstStyle/>
          <a:p>
            <a:pPr marL="0" indent="0" algn="ctr">
              <a:buFontTx/>
              <a:buNone/>
            </a:pPr>
            <a:r>
              <a:rPr lang="en-US" sz="2400" i="1" dirty="0">
                <a:latin typeface="Arial" charset="0"/>
              </a:rPr>
              <a:t>“</a:t>
            </a:r>
            <a:r>
              <a:rPr lang="en-US" altLang="ja-JP" sz="2400" i="1" dirty="0">
                <a:latin typeface="Arial" charset="0"/>
              </a:rPr>
              <a:t>Artifacts are not only products, but also gifts... Their being has been bought at a price,… of animals slaughtered, trees felled, ore mined… </a:t>
            </a:r>
          </a:p>
          <a:p>
            <a:pPr marL="0" indent="0" algn="ctr">
              <a:buFontTx/>
              <a:buNone/>
            </a:pPr>
            <a:endParaRPr lang="en-US" sz="2400" i="1" dirty="0">
              <a:latin typeface="Arial" charset="0"/>
            </a:endParaRPr>
          </a:p>
          <a:p>
            <a:pPr marL="0" indent="0" algn="ctr">
              <a:buFontTx/>
              <a:buNone/>
            </a:pPr>
            <a:r>
              <a:rPr lang="en-US" sz="2400" i="1" dirty="0">
                <a:latin typeface="Arial" charset="0"/>
              </a:rPr>
              <a:t>A gift, though, requires gratitude as a response. It is surely one of the most elementary prima facie obligations to treat a gift with respect…Though it might be my privilege to use that resource, that gift, </a:t>
            </a:r>
            <a:r>
              <a:rPr lang="en-US" sz="2400" b="1" i="1" dirty="0">
                <a:solidFill>
                  <a:srgbClr val="0000FF"/>
                </a:solidFill>
                <a:latin typeface="Arial" charset="0"/>
              </a:rPr>
              <a:t>it is immoral for me to waste it</a:t>
            </a:r>
            <a:r>
              <a:rPr lang="en-US" sz="2400" i="1" dirty="0">
                <a:latin typeface="Arial" charset="0"/>
              </a:rPr>
              <a:t>.”</a:t>
            </a:r>
          </a:p>
          <a:p>
            <a:pPr marL="0" indent="0">
              <a:buFontTx/>
              <a:buNone/>
            </a:pPr>
            <a:endParaRPr lang="en-US" sz="2800" dirty="0">
              <a:latin typeface="Arial" charset="0"/>
            </a:endParaRPr>
          </a:p>
        </p:txBody>
      </p:sp>
      <p:sp>
        <p:nvSpPr>
          <p:cNvPr id="2" name="Footer Placeholder 1"/>
          <p:cNvSpPr>
            <a:spLocks noGrp="1"/>
          </p:cNvSpPr>
          <p:nvPr>
            <p:ph type="ftr" sz="quarter" idx="11"/>
          </p:nvPr>
        </p:nvSpPr>
        <p:spPr/>
        <p:txBody>
          <a:bodyPr/>
          <a:lstStyle/>
          <a:p>
            <a:pPr>
              <a:defRPr/>
            </a:pPr>
            <a:r>
              <a:rPr lang="en-GB" smtClean="0"/>
              <a:t>Paul Nieuwenhuis</a:t>
            </a:r>
            <a:endParaRPr lang="en-GB"/>
          </a:p>
        </p:txBody>
      </p:sp>
      <p:sp>
        <p:nvSpPr>
          <p:cNvPr id="3" name="Slide Number Placeholder 2"/>
          <p:cNvSpPr>
            <a:spLocks noGrp="1"/>
          </p:cNvSpPr>
          <p:nvPr>
            <p:ph type="sldNum" sz="quarter" idx="12"/>
          </p:nvPr>
        </p:nvSpPr>
        <p:spPr/>
        <p:txBody>
          <a:bodyPr/>
          <a:lstStyle/>
          <a:p>
            <a:pPr>
              <a:defRPr/>
            </a:pPr>
            <a:fld id="{BEA725B1-0E25-E749-8CA8-904F35E3F99A}" type="slidenum">
              <a:rPr lang="en-GB" smtClean="0"/>
              <a:pPr>
                <a:defRPr/>
              </a:pPr>
              <a:t>5</a:t>
            </a:fld>
            <a:endParaRPr lang="en-GB"/>
          </a:p>
        </p:txBody>
      </p:sp>
      <p:pic>
        <p:nvPicPr>
          <p:cNvPr id="51205" name="Picture 5" descr="Sustainable%20E_CY%28FullColour%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9181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71488" y="274638"/>
            <a:ext cx="8229600" cy="1143000"/>
          </a:xfrm>
        </p:spPr>
        <p:txBody>
          <a:bodyPr>
            <a:normAutofit/>
          </a:bodyPr>
          <a:lstStyle/>
          <a:p>
            <a:r>
              <a:rPr lang="en-US" sz="3200" b="1" dirty="0" smtClean="0">
                <a:solidFill>
                  <a:srgbClr val="0000FF"/>
                </a:solidFill>
                <a:latin typeface="Arial" charset="0"/>
              </a:rPr>
              <a:t>But what about economic growth?</a:t>
            </a:r>
            <a:endParaRPr lang="en-US" sz="3200" b="1" dirty="0">
              <a:solidFill>
                <a:srgbClr val="0000FF"/>
              </a:solidFill>
              <a:latin typeface="Arial" charset="0"/>
            </a:endParaRPr>
          </a:p>
        </p:txBody>
      </p:sp>
      <p:sp>
        <p:nvSpPr>
          <p:cNvPr id="21506" name="Content Placeholder 2"/>
          <p:cNvSpPr>
            <a:spLocks noGrp="1"/>
          </p:cNvSpPr>
          <p:nvPr>
            <p:ph idx="1"/>
          </p:nvPr>
        </p:nvSpPr>
        <p:spPr/>
        <p:txBody>
          <a:bodyPr/>
          <a:lstStyle/>
          <a:p>
            <a:pPr marL="0" indent="0" algn="ctr">
              <a:buFontTx/>
              <a:buNone/>
            </a:pPr>
            <a:endParaRPr lang="en-US" dirty="0">
              <a:latin typeface="Arial" charset="0"/>
            </a:endParaRPr>
          </a:p>
          <a:p>
            <a:pPr marL="0" indent="0" algn="ctr">
              <a:buFontTx/>
              <a:buNone/>
            </a:pPr>
            <a:r>
              <a:rPr lang="en-US" sz="2400" i="1" dirty="0">
                <a:latin typeface="Arial" charset="0"/>
              </a:rPr>
              <a:t>“</a:t>
            </a:r>
            <a:r>
              <a:rPr lang="en-US" altLang="ja-JP" sz="2400" i="1" dirty="0" err="1">
                <a:latin typeface="Arial" charset="0"/>
              </a:rPr>
              <a:t>Degrowth</a:t>
            </a:r>
            <a:r>
              <a:rPr lang="en-US" altLang="ja-JP" sz="2400" i="1" dirty="0">
                <a:latin typeface="Arial" charset="0"/>
              </a:rPr>
              <a:t> theorists call for </a:t>
            </a:r>
            <a:r>
              <a:rPr lang="en-US" sz="2400" i="1" dirty="0">
                <a:latin typeface="Arial" charset="0"/>
              </a:rPr>
              <a:t>‘</a:t>
            </a:r>
            <a:r>
              <a:rPr lang="en-US" altLang="ja-JP" sz="2400" i="1" dirty="0">
                <a:latin typeface="Arial" charset="0"/>
              </a:rPr>
              <a:t>an exit from the economy</a:t>
            </a:r>
            <a:r>
              <a:rPr lang="en-US" sz="2400" i="1" dirty="0">
                <a:latin typeface="Arial" charset="0"/>
              </a:rPr>
              <a:t>’</a:t>
            </a:r>
            <a:r>
              <a:rPr lang="en-US" altLang="ja-JP" sz="2400" i="1" dirty="0">
                <a:latin typeface="Arial" charset="0"/>
              </a:rPr>
              <a:t>…However, proposing alternative economic models is not enough. We must also question the existence of an autonomous sphere called </a:t>
            </a:r>
            <a:r>
              <a:rPr lang="en-US" sz="2400" i="1" dirty="0">
                <a:latin typeface="Arial" charset="0"/>
              </a:rPr>
              <a:t>‘</a:t>
            </a:r>
            <a:r>
              <a:rPr lang="en-US" altLang="ja-JP" sz="2400" i="1" dirty="0">
                <a:latin typeface="Arial" charset="0"/>
              </a:rPr>
              <a:t>the economy</a:t>
            </a:r>
            <a:r>
              <a:rPr lang="en-US" sz="2400" i="1" dirty="0" smtClean="0">
                <a:latin typeface="Arial" charset="0"/>
              </a:rPr>
              <a:t>’</a:t>
            </a:r>
            <a:r>
              <a:rPr lang="en-US" altLang="ja-JP" sz="2400" i="1" dirty="0" smtClean="0">
                <a:latin typeface="Arial" charset="0"/>
              </a:rPr>
              <a:t>…</a:t>
            </a:r>
            <a:r>
              <a:rPr lang="en-US" sz="2400" i="1" dirty="0">
                <a:latin typeface="Arial" charset="0"/>
              </a:rPr>
              <a:t>”</a:t>
            </a:r>
            <a:endParaRPr lang="en-US" altLang="ja-JP" sz="2400" i="1" dirty="0">
              <a:latin typeface="Arial" charset="0"/>
            </a:endParaRPr>
          </a:p>
          <a:p>
            <a:pPr marL="0" indent="0" algn="ctr">
              <a:buFontTx/>
              <a:buNone/>
            </a:pPr>
            <a:endParaRPr lang="en-US" sz="2800" i="1" dirty="0">
              <a:latin typeface="Arial" charset="0"/>
            </a:endParaRPr>
          </a:p>
          <a:p>
            <a:pPr marL="0" indent="0" algn="ctr">
              <a:buFontTx/>
              <a:buNone/>
            </a:pPr>
            <a:r>
              <a:rPr lang="en-US" sz="2000" dirty="0" smtClean="0">
                <a:latin typeface="Arial" charset="0"/>
              </a:rPr>
              <a:t>(</a:t>
            </a:r>
            <a:r>
              <a:rPr lang="en-US" sz="2000" dirty="0" err="1" smtClean="0">
                <a:latin typeface="Arial" charset="0"/>
              </a:rPr>
              <a:t>Giorgos</a:t>
            </a:r>
            <a:r>
              <a:rPr lang="en-US" sz="2000" dirty="0" smtClean="0">
                <a:latin typeface="Arial" charset="0"/>
              </a:rPr>
              <a:t> </a:t>
            </a:r>
            <a:r>
              <a:rPr lang="en-US" sz="2000" dirty="0" err="1" smtClean="0">
                <a:latin typeface="Arial" charset="0"/>
              </a:rPr>
              <a:t>Kallis</a:t>
            </a:r>
            <a:r>
              <a:rPr lang="en-US" sz="2000" dirty="0" smtClean="0">
                <a:latin typeface="Arial" charset="0"/>
              </a:rPr>
              <a:t>’ submission </a:t>
            </a:r>
            <a:r>
              <a:rPr lang="en-US" sz="2000" dirty="0">
                <a:latin typeface="Arial" charset="0"/>
              </a:rPr>
              <a:t>to </a:t>
            </a:r>
            <a:r>
              <a:rPr lang="en-US" sz="2000" i="1" dirty="0">
                <a:latin typeface="Arial" charset="0"/>
              </a:rPr>
              <a:t>The Great Transition </a:t>
            </a:r>
            <a:r>
              <a:rPr lang="en-US" sz="2000" i="1" dirty="0" smtClean="0">
                <a:latin typeface="Arial" charset="0"/>
              </a:rPr>
              <a:t>Debate, </a:t>
            </a:r>
            <a:r>
              <a:rPr lang="en-US" sz="2000" dirty="0" smtClean="0">
                <a:latin typeface="Arial" charset="0"/>
              </a:rPr>
              <a:t>2015)</a:t>
            </a:r>
            <a:endParaRPr lang="en-US" sz="2000" dirty="0">
              <a:latin typeface="Arial" charset="0"/>
            </a:endParaRPr>
          </a:p>
        </p:txBody>
      </p:sp>
      <p:pic>
        <p:nvPicPr>
          <p:cNvPr id="21507" name="Picture 3" descr="Sustainable%20E_CY%28FullColour%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Paul Nieuwenhuis</a:t>
            </a:r>
            <a:endParaRPr lang="en-GB"/>
          </a:p>
        </p:txBody>
      </p:sp>
      <p:sp>
        <p:nvSpPr>
          <p:cNvPr id="3" name="Slide Number Placeholder 2"/>
          <p:cNvSpPr>
            <a:spLocks noGrp="1"/>
          </p:cNvSpPr>
          <p:nvPr>
            <p:ph type="sldNum" sz="quarter" idx="12"/>
          </p:nvPr>
        </p:nvSpPr>
        <p:spPr/>
        <p:txBody>
          <a:bodyPr/>
          <a:lstStyle/>
          <a:p>
            <a:pPr>
              <a:defRPr/>
            </a:pPr>
            <a:fld id="{69DC373D-42BE-FC47-95BB-8C689C2F055B}" type="slidenum">
              <a:rPr lang="en-GB" smtClean="0"/>
              <a:pPr>
                <a:defRPr/>
              </a:pPr>
              <a:t>6</a:t>
            </a:fld>
            <a:endParaRPr lang="en-GB"/>
          </a:p>
        </p:txBody>
      </p:sp>
    </p:spTree>
    <p:extLst>
      <p:ext uri="{BB962C8B-B14F-4D97-AF65-F5344CB8AC3E}">
        <p14:creationId xmlns:p14="http://schemas.microsoft.com/office/powerpoint/2010/main" val="42004660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z="3200" b="1" dirty="0" smtClean="0">
                <a:solidFill>
                  <a:srgbClr val="0000FF"/>
                </a:solidFill>
                <a:latin typeface="Arial" charset="0"/>
              </a:rPr>
              <a:t>This reminded me of</a:t>
            </a:r>
            <a:r>
              <a:rPr lang="is-IS" sz="3200" b="1" dirty="0" smtClean="0">
                <a:solidFill>
                  <a:srgbClr val="0000FF"/>
                </a:solidFill>
                <a:latin typeface="Arial" charset="0"/>
              </a:rPr>
              <a:t>…</a:t>
            </a:r>
            <a:endParaRPr lang="en-US" sz="3200" b="1" dirty="0">
              <a:solidFill>
                <a:srgbClr val="0000FF"/>
              </a:solidFill>
              <a:latin typeface="Arial" charset="0"/>
            </a:endParaRPr>
          </a:p>
        </p:txBody>
      </p:sp>
      <p:sp>
        <p:nvSpPr>
          <p:cNvPr id="20482" name="Content Placeholder 2"/>
          <p:cNvSpPr>
            <a:spLocks noGrp="1"/>
          </p:cNvSpPr>
          <p:nvPr>
            <p:ph idx="1"/>
          </p:nvPr>
        </p:nvSpPr>
        <p:spPr/>
        <p:txBody>
          <a:bodyPr/>
          <a:lstStyle/>
          <a:p>
            <a:pPr marL="0" indent="0" algn="ctr">
              <a:buFontTx/>
              <a:buNone/>
            </a:pPr>
            <a:endParaRPr lang="en-US" sz="2800" i="1" dirty="0">
              <a:latin typeface="Arial" charset="0"/>
            </a:endParaRPr>
          </a:p>
          <a:p>
            <a:pPr marL="0" indent="0" algn="ctr">
              <a:buFontTx/>
              <a:buNone/>
            </a:pPr>
            <a:r>
              <a:rPr lang="en-US" sz="2400" i="1" dirty="0">
                <a:latin typeface="Arial" charset="0"/>
              </a:rPr>
              <a:t>“Two views of the world dominate our thinking this century…the </a:t>
            </a:r>
            <a:r>
              <a:rPr lang="en-US" sz="2400" b="1" i="1" dirty="0">
                <a:solidFill>
                  <a:srgbClr val="0000FF"/>
                </a:solidFill>
                <a:latin typeface="Arial" charset="0"/>
              </a:rPr>
              <a:t>Ecological World View </a:t>
            </a:r>
            <a:r>
              <a:rPr lang="en-US" sz="2400" i="1" dirty="0">
                <a:latin typeface="Arial" charset="0"/>
              </a:rPr>
              <a:t>contrasts sharply with the polar-opposite </a:t>
            </a:r>
            <a:r>
              <a:rPr lang="en-US" sz="2400" b="1" i="1" dirty="0">
                <a:solidFill>
                  <a:srgbClr val="0000FF"/>
                </a:solidFill>
                <a:latin typeface="Arial" charset="0"/>
              </a:rPr>
              <a:t>Economic World View </a:t>
            </a:r>
            <a:r>
              <a:rPr lang="en-US" sz="2400" i="1" dirty="0">
                <a:latin typeface="Arial" charset="0"/>
              </a:rPr>
              <a:t>to which many governments and business leaders subscribe. You are living in a century in which the Economic World View will be superseded by the Ecological World View…</a:t>
            </a:r>
            <a:r>
              <a:rPr lang="en-US" sz="2400" i="1" dirty="0" smtClean="0">
                <a:latin typeface="Arial" charset="0"/>
              </a:rPr>
              <a:t>”</a:t>
            </a:r>
          </a:p>
          <a:p>
            <a:pPr marL="0" indent="0" algn="ctr">
              <a:buFontTx/>
              <a:buNone/>
            </a:pPr>
            <a:endParaRPr lang="en-US" sz="2400" i="1" dirty="0">
              <a:solidFill>
                <a:srgbClr val="0000FF"/>
              </a:solidFill>
              <a:latin typeface="Arial" charset="0"/>
            </a:endParaRPr>
          </a:p>
          <a:p>
            <a:pPr marL="0" indent="0" algn="ctr">
              <a:buFontTx/>
              <a:buNone/>
            </a:pPr>
            <a:r>
              <a:rPr lang="en-US" sz="2400" dirty="0" smtClean="0">
                <a:latin typeface="Arial" charset="0"/>
              </a:rPr>
              <a:t>Charles Krebs (2008, Preface)</a:t>
            </a:r>
            <a:endParaRPr lang="en-US" sz="2400" i="1" dirty="0">
              <a:latin typeface="Arial" charset="0"/>
            </a:endParaRPr>
          </a:p>
        </p:txBody>
      </p:sp>
      <p:sp>
        <p:nvSpPr>
          <p:cNvPr id="4" name="Footer Placeholder 3"/>
          <p:cNvSpPr>
            <a:spLocks noGrp="1"/>
          </p:cNvSpPr>
          <p:nvPr>
            <p:ph type="ftr" sz="quarter" idx="11"/>
          </p:nvPr>
        </p:nvSpPr>
        <p:spPr/>
        <p:txBody>
          <a:bodyPr/>
          <a:lstStyle/>
          <a:p>
            <a:pPr>
              <a:defRPr/>
            </a:pPr>
            <a:r>
              <a:rPr lang="en-US" smtClean="0"/>
              <a:t>Paul Nieuwenhuis</a:t>
            </a:r>
            <a:endParaRPr lang="en-US"/>
          </a:p>
        </p:txBody>
      </p:sp>
      <p:sp>
        <p:nvSpPr>
          <p:cNvPr id="5" name="Slide Number Placeholder 4"/>
          <p:cNvSpPr>
            <a:spLocks noGrp="1"/>
          </p:cNvSpPr>
          <p:nvPr>
            <p:ph type="sldNum" sz="quarter" idx="12"/>
          </p:nvPr>
        </p:nvSpPr>
        <p:spPr/>
        <p:txBody>
          <a:bodyPr/>
          <a:lstStyle/>
          <a:p>
            <a:pPr>
              <a:defRPr/>
            </a:pPr>
            <a:fld id="{F00C9282-A3F4-C945-A0CE-BF9EFC5B2E4E}" type="slidenum">
              <a:rPr lang="en-US" smtClean="0"/>
              <a:pPr>
                <a:defRPr/>
              </a:pPr>
              <a:t>7</a:t>
            </a:fld>
            <a:endParaRPr lang="en-US"/>
          </a:p>
        </p:txBody>
      </p:sp>
      <p:pic>
        <p:nvPicPr>
          <p:cNvPr id="20485" name="Picture 5" descr="Sustainable%20E_CY%28FullColour%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0918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457200" y="273049"/>
            <a:ext cx="3486123" cy="2216971"/>
          </a:xfrm>
        </p:spPr>
        <p:txBody>
          <a:bodyPr>
            <a:normAutofit/>
          </a:bodyPr>
          <a:lstStyle/>
          <a:p>
            <a:r>
              <a:rPr lang="en-GB" sz="2200" dirty="0" smtClean="0">
                <a:solidFill>
                  <a:srgbClr val="3333CC"/>
                </a:solidFill>
              </a:rPr>
              <a:t>But how do we get there from our current concerns:</a:t>
            </a:r>
            <a:br>
              <a:rPr lang="en-GB" sz="2200" dirty="0" smtClean="0">
                <a:solidFill>
                  <a:srgbClr val="3333CC"/>
                </a:solidFill>
              </a:rPr>
            </a:br>
            <a:r>
              <a:rPr lang="en-GB" sz="2200" dirty="0" smtClean="0">
                <a:solidFill>
                  <a:srgbClr val="3333CC"/>
                </a:solidFill>
              </a:rPr>
              <a:t/>
            </a:r>
            <a:br>
              <a:rPr lang="en-GB" sz="2200" dirty="0" smtClean="0">
                <a:solidFill>
                  <a:srgbClr val="3333CC"/>
                </a:solidFill>
              </a:rPr>
            </a:br>
            <a:r>
              <a:rPr lang="en-GB" sz="2200" i="1" dirty="0" smtClean="0">
                <a:solidFill>
                  <a:srgbClr val="3333CC"/>
                </a:solidFill>
              </a:rPr>
              <a:t>Sustainable development</a:t>
            </a:r>
            <a:r>
              <a:rPr lang="en-GB" sz="2200" dirty="0" smtClean="0">
                <a:solidFill>
                  <a:srgbClr val="3333CC"/>
                </a:solidFill>
              </a:rPr>
              <a:t>; a </a:t>
            </a:r>
            <a:r>
              <a:rPr lang="en-GB" sz="2200" i="1" dirty="0" smtClean="0">
                <a:solidFill>
                  <a:srgbClr val="3333CC"/>
                </a:solidFill>
              </a:rPr>
              <a:t>Triple Bottom Line</a:t>
            </a:r>
            <a:r>
              <a:rPr lang="en-GB" sz="2200" dirty="0" smtClean="0">
                <a:solidFill>
                  <a:srgbClr val="3333CC"/>
                </a:solidFill>
              </a:rPr>
              <a:t>?</a:t>
            </a:r>
            <a:r>
              <a:rPr lang="en-GB" sz="2200" dirty="0" smtClean="0"/>
              <a:t> </a:t>
            </a:r>
            <a:br>
              <a:rPr lang="en-GB" sz="2200" dirty="0" smtClean="0"/>
            </a:br>
            <a:endParaRPr lang="en-GB" sz="1600" dirty="0" smtClean="0"/>
          </a:p>
        </p:txBody>
      </p:sp>
      <p:sp>
        <p:nvSpPr>
          <p:cNvPr id="2" name="Content Placeholder 1"/>
          <p:cNvSpPr>
            <a:spLocks noGrp="1"/>
          </p:cNvSpPr>
          <p:nvPr>
            <p:ph idx="1"/>
          </p:nvPr>
        </p:nvSpPr>
        <p:spPr>
          <a:xfrm>
            <a:off x="3943323" y="273050"/>
            <a:ext cx="5111750" cy="5853113"/>
          </a:xfrm>
        </p:spPr>
        <p:txBody>
          <a:bodyPr>
            <a:normAutofit/>
          </a:bodyPr>
          <a:lstStyle/>
          <a:p>
            <a:endParaRPr lang="en-US" dirty="0"/>
          </a:p>
        </p:txBody>
      </p:sp>
      <p:sp>
        <p:nvSpPr>
          <p:cNvPr id="10" name="Text Placeholder 9"/>
          <p:cNvSpPr>
            <a:spLocks noGrp="1"/>
          </p:cNvSpPr>
          <p:nvPr>
            <p:ph type="body" sz="half" idx="2"/>
          </p:nvPr>
        </p:nvSpPr>
        <p:spPr>
          <a:xfrm>
            <a:off x="457200" y="2490019"/>
            <a:ext cx="3486123" cy="3636143"/>
          </a:xfrm>
        </p:spPr>
        <p:txBody>
          <a:bodyPr/>
          <a:lstStyle/>
          <a:p>
            <a:endParaRPr lang="en-US" dirty="0" smtClean="0"/>
          </a:p>
          <a:p>
            <a:r>
              <a:rPr lang="en-US" sz="1800" b="1" dirty="0" smtClean="0"/>
              <a:t>Is this really getting us any closer to sustainability?</a:t>
            </a:r>
          </a:p>
          <a:p>
            <a:endParaRPr lang="en-US" sz="1800" b="1" dirty="0" smtClean="0"/>
          </a:p>
          <a:p>
            <a:r>
              <a:rPr lang="en-US" sz="1800" b="1" dirty="0" smtClean="0"/>
              <a:t>Or are we deluding ourselves?</a:t>
            </a:r>
          </a:p>
          <a:p>
            <a:endParaRPr lang="en-US" sz="1800" b="1" dirty="0" smtClean="0"/>
          </a:p>
          <a:p>
            <a:r>
              <a:rPr lang="en-US" sz="1800" b="1" dirty="0" smtClean="0"/>
              <a:t>Or merely pandering to business interests with a short-term perspective?</a:t>
            </a:r>
          </a:p>
          <a:p>
            <a:endParaRPr lang="en-US" dirty="0"/>
          </a:p>
        </p:txBody>
      </p:sp>
      <p:sp>
        <p:nvSpPr>
          <p:cNvPr id="6" name="Footer Placeholder 4"/>
          <p:cNvSpPr>
            <a:spLocks noGrp="1"/>
          </p:cNvSpPr>
          <p:nvPr>
            <p:ph type="ftr" sz="quarter" idx="11"/>
          </p:nvPr>
        </p:nvSpPr>
        <p:spPr/>
        <p:txBody>
          <a:bodyPr/>
          <a:lstStyle/>
          <a:p>
            <a:pPr>
              <a:defRPr/>
            </a:pPr>
            <a:r>
              <a:rPr lang="en-GB" smtClean="0"/>
              <a:t>Paul Nieuwenhuis</a:t>
            </a:r>
            <a:endParaRPr lang="en-GB" dirty="0"/>
          </a:p>
        </p:txBody>
      </p:sp>
      <p:sp>
        <p:nvSpPr>
          <p:cNvPr id="7" name="Slide Number Placeholder 5"/>
          <p:cNvSpPr>
            <a:spLocks noGrp="1"/>
          </p:cNvSpPr>
          <p:nvPr>
            <p:ph type="sldNum" sz="quarter" idx="12"/>
          </p:nvPr>
        </p:nvSpPr>
        <p:spPr/>
        <p:txBody>
          <a:bodyPr/>
          <a:lstStyle/>
          <a:p>
            <a:pPr>
              <a:defRPr/>
            </a:pPr>
            <a:fld id="{5EA47829-4575-4566-9D50-71B7885E6CB4}" type="slidenum">
              <a:rPr lang="en-GB"/>
              <a:pPr>
                <a:defRPr/>
              </a:pPr>
              <a:t>8</a:t>
            </a:fld>
            <a:endParaRPr lang="en-GB"/>
          </a:p>
        </p:txBody>
      </p:sp>
      <p:pic>
        <p:nvPicPr>
          <p:cNvPr id="30726" name="Picture 4" descr="Scheme of sustainable development: at the confluence of three preocupations.">
            <a:hlinkClick r:id="rId2" tooltip="Scheme of sustainable development: at the confluence of three preocupations."/>
          </p:cNvPr>
          <p:cNvPicPr>
            <a:picLocks noChangeAspect="1" noChangeArrowheads="1"/>
          </p:cNvPicPr>
          <p:nvPr/>
        </p:nvPicPr>
        <p:blipFill>
          <a:blip r:embed="rId3" cstate="print"/>
          <a:srcRect/>
          <a:stretch>
            <a:fillRect/>
          </a:stretch>
        </p:blipFill>
        <p:spPr bwMode="auto">
          <a:xfrm>
            <a:off x="3943323" y="2022097"/>
            <a:ext cx="3724301" cy="2798781"/>
          </a:xfrm>
          <a:prstGeom prst="rect">
            <a:avLst/>
          </a:prstGeom>
          <a:noFill/>
          <a:ln w="9525">
            <a:noFill/>
            <a:miter lim="800000"/>
            <a:headEnd/>
            <a:tailEnd/>
          </a:ln>
        </p:spPr>
      </p:pic>
      <p:cxnSp>
        <p:nvCxnSpPr>
          <p:cNvPr id="3" name="Straight Arrow Connector 2"/>
          <p:cNvCxnSpPr/>
          <p:nvPr/>
        </p:nvCxnSpPr>
        <p:spPr>
          <a:xfrm flipH="1">
            <a:off x="5781314" y="2490020"/>
            <a:ext cx="1570646" cy="1002693"/>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7021286" y="1754713"/>
            <a:ext cx="1665514" cy="1015663"/>
          </a:xfrm>
          <a:prstGeom prst="rect">
            <a:avLst/>
          </a:prstGeom>
          <a:noFill/>
        </p:spPr>
        <p:txBody>
          <a:bodyPr wrap="square" rtlCol="0">
            <a:spAutoFit/>
          </a:bodyPr>
          <a:lstStyle/>
          <a:p>
            <a:pPr algn="ctr"/>
            <a:r>
              <a:rPr lang="en-US" sz="2000" b="1" dirty="0" smtClean="0">
                <a:solidFill>
                  <a:srgbClr val="008000"/>
                </a:solidFill>
              </a:rPr>
              <a:t>That ‘Goldilocks’ zone?</a:t>
            </a:r>
            <a:endParaRPr lang="en-US" sz="2000" b="1" dirty="0">
              <a:solidFill>
                <a:srgbClr val="008000"/>
              </a:solidFill>
            </a:endParaRPr>
          </a:p>
        </p:txBody>
      </p:sp>
      <p:pic>
        <p:nvPicPr>
          <p:cNvPr id="15" name="Picture 5" descr="Sustainable%20E_CY%28FullColour%29.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85800" y="5822950"/>
            <a:ext cx="27305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30580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z="2800" b="1" dirty="0" smtClean="0">
                <a:solidFill>
                  <a:srgbClr val="3366FF"/>
                </a:solidFill>
              </a:rPr>
              <a:t>Meantime, in the real world:</a:t>
            </a:r>
            <a:endParaRPr lang="en-US" sz="2800" b="1" dirty="0">
              <a:solidFill>
                <a:srgbClr val="3366FF"/>
              </a:solidFill>
            </a:endParaRPr>
          </a:p>
        </p:txBody>
      </p:sp>
      <p:sp>
        <p:nvSpPr>
          <p:cNvPr id="4" name="Oval 3"/>
          <p:cNvSpPr/>
          <p:nvPr/>
        </p:nvSpPr>
        <p:spPr>
          <a:xfrm>
            <a:off x="457200" y="1809750"/>
            <a:ext cx="8229600" cy="4191000"/>
          </a:xfrm>
          <a:prstGeom prst="ellipse">
            <a:avLst/>
          </a:prstGeom>
          <a:solidFill>
            <a:srgbClr val="008000">
              <a:alpha val="26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1285875" y="2524125"/>
            <a:ext cx="6572250" cy="2841625"/>
          </a:xfrm>
          <a:prstGeom prst="ellipse">
            <a:avLst/>
          </a:prstGeom>
          <a:solidFill>
            <a:srgbClr val="FF0000">
              <a:alpha val="33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2222500" y="3206750"/>
            <a:ext cx="4714875" cy="1444625"/>
          </a:xfrm>
          <a:prstGeom prst="ellipse">
            <a:avLst/>
          </a:prstGeom>
          <a:solidFill>
            <a:srgbClr val="3366FF">
              <a:alpha val="45000"/>
            </a:srgb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01" name="TextBox 6"/>
          <p:cNvSpPr txBox="1">
            <a:spLocks noChangeArrowheads="1"/>
          </p:cNvSpPr>
          <p:nvPr/>
        </p:nvSpPr>
        <p:spPr bwMode="auto">
          <a:xfrm>
            <a:off x="3206750" y="1920875"/>
            <a:ext cx="2603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a:solidFill>
                  <a:srgbClr val="008000"/>
                </a:solidFill>
                <a:effectLst>
                  <a:outerShdw blurRad="50800" dist="38100" dir="2700000" algn="tl" rotWithShape="0">
                    <a:prstClr val="black">
                      <a:alpha val="40000"/>
                    </a:prstClr>
                  </a:outerShdw>
                </a:effectLst>
              </a:rPr>
              <a:t>environment</a:t>
            </a:r>
          </a:p>
        </p:txBody>
      </p:sp>
      <p:sp>
        <p:nvSpPr>
          <p:cNvPr id="29702" name="TextBox 7"/>
          <p:cNvSpPr txBox="1">
            <a:spLocks noChangeArrowheads="1"/>
          </p:cNvSpPr>
          <p:nvPr/>
        </p:nvSpPr>
        <p:spPr bwMode="auto">
          <a:xfrm>
            <a:off x="3714750" y="2714625"/>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a:solidFill>
                  <a:srgbClr val="FF0000"/>
                </a:solidFill>
                <a:effectLst>
                  <a:outerShdw blurRad="50800" dist="38100" dir="2700000" algn="tl" rotWithShape="0">
                    <a:prstClr val="black">
                      <a:alpha val="40000"/>
                    </a:prstClr>
                  </a:outerShdw>
                </a:effectLst>
              </a:rPr>
              <a:t>society</a:t>
            </a:r>
          </a:p>
        </p:txBody>
      </p:sp>
      <p:sp>
        <p:nvSpPr>
          <p:cNvPr id="29703" name="TextBox 8"/>
          <p:cNvSpPr txBox="1">
            <a:spLocks noChangeArrowheads="1"/>
          </p:cNvSpPr>
          <p:nvPr/>
        </p:nvSpPr>
        <p:spPr bwMode="auto">
          <a:xfrm>
            <a:off x="3492500" y="3730625"/>
            <a:ext cx="215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a:solidFill>
                  <a:srgbClr val="0000FF"/>
                </a:solidFill>
                <a:effectLst>
                  <a:outerShdw blurRad="50800" dist="38100" dir="2700000" algn="tl" rotWithShape="0">
                    <a:prstClr val="black">
                      <a:alpha val="40000"/>
                    </a:prstClr>
                  </a:outerShdw>
                </a:effectLst>
              </a:rPr>
              <a:t>economy</a:t>
            </a:r>
          </a:p>
        </p:txBody>
      </p:sp>
      <p:sp>
        <p:nvSpPr>
          <p:cNvPr id="2" name="Footer Placeholder 1"/>
          <p:cNvSpPr>
            <a:spLocks noGrp="1"/>
          </p:cNvSpPr>
          <p:nvPr>
            <p:ph type="ftr" sz="quarter" idx="11"/>
          </p:nvPr>
        </p:nvSpPr>
        <p:spPr/>
        <p:txBody>
          <a:bodyPr/>
          <a:lstStyle/>
          <a:p>
            <a:r>
              <a:rPr lang="en-US" smtClean="0"/>
              <a:t>Paul Nieuwenhuis</a:t>
            </a:r>
            <a:endParaRPr lang="en-US"/>
          </a:p>
        </p:txBody>
      </p:sp>
      <p:sp>
        <p:nvSpPr>
          <p:cNvPr id="3" name="Slide Number Placeholder 2"/>
          <p:cNvSpPr>
            <a:spLocks noGrp="1"/>
          </p:cNvSpPr>
          <p:nvPr>
            <p:ph type="sldNum" sz="quarter" idx="12"/>
          </p:nvPr>
        </p:nvSpPr>
        <p:spPr/>
        <p:txBody>
          <a:bodyPr/>
          <a:lstStyle/>
          <a:p>
            <a:fld id="{6A2356F0-47EF-4F16-802F-729E1FBB2716}" type="slidenum">
              <a:rPr lang="en-US" smtClean="0"/>
              <a:pPr/>
              <a:t>9</a:t>
            </a:fld>
            <a:endParaRPr lang="en-US"/>
          </a:p>
        </p:txBody>
      </p:sp>
      <p:pic>
        <p:nvPicPr>
          <p:cNvPr id="11" name="Picture 5" descr="Sustainable%20E_CY%28FullColour%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5800" y="6000750"/>
            <a:ext cx="203704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019801" y="5849041"/>
            <a:ext cx="2501790" cy="646331"/>
          </a:xfrm>
          <a:prstGeom prst="rect">
            <a:avLst/>
          </a:prstGeom>
          <a:noFill/>
        </p:spPr>
        <p:txBody>
          <a:bodyPr wrap="square" rtlCol="0">
            <a:spAutoFit/>
          </a:bodyPr>
          <a:lstStyle/>
          <a:p>
            <a:pPr algn="ctr"/>
            <a:r>
              <a:rPr lang="en-US" b="1" dirty="0" smtClean="0">
                <a:solidFill>
                  <a:srgbClr val="0000FF"/>
                </a:solidFill>
              </a:rPr>
              <a:t>Any other perspective is scientific nonsense</a:t>
            </a:r>
            <a:r>
              <a:rPr lang="is-IS" b="1" dirty="0" smtClean="0">
                <a:solidFill>
                  <a:srgbClr val="0000FF"/>
                </a:solidFill>
              </a:rPr>
              <a:t>…</a:t>
            </a:r>
            <a:endParaRPr lang="en-US" b="1" dirty="0">
              <a:solidFill>
                <a:srgbClr val="0000FF"/>
              </a:solidFill>
            </a:endParaRPr>
          </a:p>
        </p:txBody>
      </p:sp>
    </p:spTree>
    <p:extLst>
      <p:ext uri="{BB962C8B-B14F-4D97-AF65-F5344CB8AC3E}">
        <p14:creationId xmlns:p14="http://schemas.microsoft.com/office/powerpoint/2010/main" val="24137188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TotalTime>
  <Words>1304</Words>
  <Application>Microsoft Macintosh PowerPoint</Application>
  <PresentationFormat>On-screen Show (4:3)</PresentationFormat>
  <Paragraphs>243</Paragraphs>
  <Slides>33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Worksheet</vt:lpstr>
      <vt:lpstr>Towards sustainable consumption of automobility</vt:lpstr>
      <vt:lpstr>Many environmentalists advocate  consuming less? The problem is…</vt:lpstr>
      <vt:lpstr>We like things…</vt:lpstr>
      <vt:lpstr>Waste is a relationship issue</vt:lpstr>
      <vt:lpstr>Erazim Kohak (1985, 35-36)</vt:lpstr>
      <vt:lpstr>But what about economic growth?</vt:lpstr>
      <vt:lpstr>This reminded me of…</vt:lpstr>
      <vt:lpstr>But how do we get there from our current concerns:  Sustainable development; a Triple Bottom Line?  </vt:lpstr>
      <vt:lpstr>Meantime, in the real world:</vt:lpstr>
      <vt:lpstr>How does this matter?  </vt:lpstr>
      <vt:lpstr>Question: Which is a natural environment?</vt:lpstr>
      <vt:lpstr>Are our structures inherently different from, say, a beaver lodge?</vt:lpstr>
      <vt:lpstr>…or a termite mound?</vt:lpstr>
      <vt:lpstr>So, if what we make is not natural,  when did we become un-natural?</vt:lpstr>
      <vt:lpstr>Human evolution</vt:lpstr>
      <vt:lpstr>This may be part of the reason why we have come to see the ‘natural’ environment as something separate from us.</vt:lpstr>
      <vt:lpstr>And now?</vt:lpstr>
      <vt:lpstr> </vt:lpstr>
      <vt:lpstr>This is therefore a natural object...</vt:lpstr>
      <vt:lpstr>Consuming cars </vt:lpstr>
      <vt:lpstr>Ford v Sloan</vt:lpstr>
      <vt:lpstr>Who won?</vt:lpstr>
      <vt:lpstr>How does this matter?</vt:lpstr>
      <vt:lpstr>Also: the move to EV: As in-use (well-to-wheel) CO2 emissions come down, embedded emissions rise as a proportion of the total</vt:lpstr>
      <vt:lpstr>Durability</vt:lpstr>
      <vt:lpstr>‘Professionalisation’ of design has taken control away from people</vt:lpstr>
      <vt:lpstr>Classic/historic vehicles</vt:lpstr>
      <vt:lpstr>Can we make cars last longer?</vt:lpstr>
      <vt:lpstr>Technology may come to the rescue…</vt:lpstr>
      <vt:lpstr>Relating to ‘others’</vt:lpstr>
      <vt:lpstr>Relating to things: Bogost (2012)</vt:lpstr>
      <vt:lpstr>A final question: Is our environmental thinking evolving?</vt:lpstr>
      <vt:lpstr>PowerPoint Presentation</vt:lpstr>
    </vt:vector>
  </TitlesOfParts>
  <Company>Cardiff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sustainable consumption of automobility</dc:title>
  <dc:creator>Paul Nieuwenhuis</dc:creator>
  <cp:lastModifiedBy>Paul Nieuwenhuis</cp:lastModifiedBy>
  <cp:revision>18</cp:revision>
  <cp:lastPrinted>2016-05-11T14:36:32Z</cp:lastPrinted>
  <dcterms:created xsi:type="dcterms:W3CDTF">2016-05-10T16:17:19Z</dcterms:created>
  <dcterms:modified xsi:type="dcterms:W3CDTF">2016-05-31T13:41:33Z</dcterms:modified>
</cp:coreProperties>
</file>