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474" r:id="rId2"/>
    <p:sldId id="370" r:id="rId3"/>
    <p:sldId id="469" r:id="rId4"/>
    <p:sldId id="333" r:id="rId5"/>
    <p:sldId id="467" r:id="rId6"/>
    <p:sldId id="476" r:id="rId7"/>
    <p:sldId id="378" r:id="rId8"/>
    <p:sldId id="375" r:id="rId9"/>
    <p:sldId id="452" r:id="rId10"/>
    <p:sldId id="395" r:id="rId11"/>
    <p:sldId id="483" r:id="rId12"/>
    <p:sldId id="477" r:id="rId13"/>
    <p:sldId id="449" r:id="rId14"/>
    <p:sldId id="479" r:id="rId15"/>
    <p:sldId id="374" r:id="rId16"/>
    <p:sldId id="402" r:id="rId17"/>
    <p:sldId id="410" r:id="rId18"/>
    <p:sldId id="409" r:id="rId19"/>
    <p:sldId id="408" r:id="rId20"/>
    <p:sldId id="427" r:id="rId21"/>
    <p:sldId id="465" r:id="rId22"/>
    <p:sldId id="478" r:id="rId23"/>
    <p:sldId id="426" r:id="rId24"/>
    <p:sldId id="420" r:id="rId25"/>
    <p:sldId id="473" r:id="rId26"/>
    <p:sldId id="421" r:id="rId27"/>
    <p:sldId id="464" r:id="rId28"/>
    <p:sldId id="451" r:id="rId29"/>
    <p:sldId id="480" r:id="rId30"/>
    <p:sldId id="418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E47D53-D516-4E0E-80EB-E720A45E3ED7}">
          <p14:sldIdLst>
            <p14:sldId id="474"/>
            <p14:sldId id="370"/>
            <p14:sldId id="469"/>
            <p14:sldId id="333"/>
            <p14:sldId id="467"/>
            <p14:sldId id="476"/>
            <p14:sldId id="378"/>
            <p14:sldId id="375"/>
            <p14:sldId id="452"/>
            <p14:sldId id="395"/>
            <p14:sldId id="483"/>
            <p14:sldId id="477"/>
          </p14:sldIdLst>
        </p14:section>
        <p14:section name="Untitled Section" id="{2678B99B-5311-4F53-8D36-7E9D20604174}">
          <p14:sldIdLst>
            <p14:sldId id="449"/>
            <p14:sldId id="479"/>
            <p14:sldId id="374"/>
            <p14:sldId id="402"/>
            <p14:sldId id="410"/>
            <p14:sldId id="409"/>
            <p14:sldId id="408"/>
            <p14:sldId id="427"/>
            <p14:sldId id="465"/>
            <p14:sldId id="478"/>
            <p14:sldId id="426"/>
            <p14:sldId id="420"/>
            <p14:sldId id="473"/>
            <p14:sldId id="421"/>
            <p14:sldId id="464"/>
            <p14:sldId id="451"/>
            <p14:sldId id="480"/>
            <p14:sldId id="4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1" autoAdjust="0"/>
    <p:restoredTop sz="85156" autoAdjust="0"/>
  </p:normalViewPr>
  <p:slideViewPr>
    <p:cSldViewPr>
      <p:cViewPr>
        <p:scale>
          <a:sx n="80" d="100"/>
          <a:sy n="80" d="100"/>
        </p:scale>
        <p:origin x="-94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4445-36AE-49E7-9DE6-008771840858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5E97-51A5-42D0-8AB7-19372DC40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give the rationale for the mixed-method.</a:t>
            </a:r>
          </a:p>
          <a:p>
            <a:endParaRPr lang="en-US" dirty="0" smtClean="0"/>
          </a:p>
          <a:p>
            <a:r>
              <a:rPr lang="en-US" dirty="0" smtClean="0"/>
              <a:t>A mediator does not influence an existing relationship, but is a variable that forms an indirect relationship. </a:t>
            </a:r>
          </a:p>
          <a:p>
            <a:endParaRPr lang="en-US" dirty="0" smtClean="0"/>
          </a:p>
          <a:p>
            <a:r>
              <a:rPr lang="en-US" dirty="0" smtClean="0"/>
              <a:t>A moderator influences the relationship  between IV and 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give the rationale for the mixed-method.</a:t>
            </a:r>
          </a:p>
          <a:p>
            <a:endParaRPr lang="en-US" dirty="0" smtClean="0"/>
          </a:p>
          <a:p>
            <a:r>
              <a:rPr lang="en-US" dirty="0" smtClean="0"/>
              <a:t>A mediator does not influence an existing relationship, but is a variable that forms an indirect relationship. </a:t>
            </a:r>
          </a:p>
          <a:p>
            <a:endParaRPr lang="en-US" dirty="0" smtClean="0"/>
          </a:p>
          <a:p>
            <a:r>
              <a:rPr lang="en-US" dirty="0" smtClean="0"/>
              <a:t>A moderator influences the relationship  between IV and 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delete this slide – or move to the end to answer the question</a:t>
            </a:r>
            <a:r>
              <a:rPr lang="en-US" baseline="0" dirty="0" smtClean="0"/>
              <a:t> should it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7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 hypothesized a null relationship, but unable to reject</a:t>
            </a:r>
          </a:p>
          <a:p>
            <a:endParaRPr lang="en-US" dirty="0" smtClean="0"/>
          </a:p>
          <a:p>
            <a:r>
              <a:rPr lang="en-US" dirty="0" smtClean="0"/>
              <a:t>The null hypothesis:</a:t>
            </a:r>
            <a:r>
              <a:rPr lang="en-US" baseline="0" dirty="0" smtClean="0"/>
              <a:t> there is no difference in CO2 behavior between the Alarmed and the Not Alarmed (controlling for income and other factors) was rejected.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7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Sample</a:t>
            </a:r>
            <a:r>
              <a:rPr lang="en-US" baseline="0" dirty="0" smtClean="0"/>
              <a:t> </a:t>
            </a:r>
            <a:r>
              <a:rPr lang="en-US" sz="1200" dirty="0" smtClean="0"/>
              <a:t>Alarmed (N=380)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0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clarify</a:t>
            </a:r>
            <a:r>
              <a:rPr lang="en-US" baseline="0" dirty="0" smtClean="0"/>
              <a:t> in the slide and elaborate in conclusions.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add one more slide putting together the two sets of conclusions.</a:t>
            </a:r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5E97-51A5-42D0-8AB7-19372DC400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D46ED3-5A72-452F-9B34-D6C71E9170A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B6F991-3FB5-4DF7-BB0F-559A4B1BAA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71600"/>
          </a:xfrm>
        </p:spPr>
        <p:txBody>
          <a:bodyPr>
            <a:normAutofit fontScale="90000"/>
          </a:bodyPr>
          <a:lstStyle/>
          <a:p>
            <a:r>
              <a:rPr lang="en-US" sz="4400" u="sng" dirty="0"/>
              <a:t>Culture, Carbon, and Climate </a:t>
            </a:r>
            <a:r>
              <a:rPr lang="en-US" sz="4400" u="sng" dirty="0" smtClean="0"/>
              <a:t>Change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 Class  </a:t>
            </a:r>
            <a:r>
              <a:rPr lang="en-US" sz="2700" dirty="0"/>
              <a:t>Analysis of Climate Change </a:t>
            </a:r>
            <a:r>
              <a:rPr lang="en-US" sz="2700" dirty="0" smtClean="0"/>
              <a:t>Belief and Lifestyle Lock-in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4191000" cy="14223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Jean Leon Boucher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George Mason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Arial Narrow" panose="020B0606020202030204" pitchFamily="34" charset="0"/>
                <a:cs typeface="Aldhabi" panose="01000000000000000000" pitchFamily="2" charset="-78"/>
              </a:rPr>
              <a:t>SCORAI – June 16, 2016</a:t>
            </a:r>
            <a:endParaRPr lang="en-US" sz="2800" dirty="0">
              <a:solidFill>
                <a:srgbClr val="002060"/>
              </a:solidFill>
              <a:latin typeface="Arial Narrow" panose="020B0606020202030204" pitchFamily="34" charset="0"/>
              <a:cs typeface="Aldhabi" panose="01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7285"/>
            <a:ext cx="2457631" cy="2128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5609"/>
            <a:ext cx="3353118" cy="2231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63" y="3823115"/>
            <a:ext cx="2095137" cy="25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Carbon Quintiles – Relative Proportions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0770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Quintiles and Household Income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05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R=.280** (.01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Total Mobility </a:t>
            </a:r>
            <a:r>
              <a:rPr lang="en-US" sz="3200" dirty="0"/>
              <a:t>and Dietary </a:t>
            </a:r>
            <a:r>
              <a:rPr lang="en-US" sz="3200" dirty="0" smtClean="0"/>
              <a:t>Carbon (tCO2/year)</a:t>
            </a:r>
            <a:br>
              <a:rPr lang="en-US" sz="3200" dirty="0" smtClean="0"/>
            </a:br>
            <a:r>
              <a:rPr lang="en-US" sz="2700" dirty="0" smtClean="0"/>
              <a:t>All Controlled</a:t>
            </a:r>
            <a:endParaRPr lang="en-US" sz="27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3409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54864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54102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35814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4800" y="1905000"/>
            <a:ext cx="4038600" cy="99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724400" y="27432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00600" y="46482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05200" y="6019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62484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Alarmed – Non-Alarmed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0800" y="4419600"/>
            <a:ext cx="6400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3048000"/>
            <a:ext cx="1219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6172200"/>
            <a:ext cx="1143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Total Mobility </a:t>
            </a:r>
            <a:r>
              <a:rPr lang="en-US" sz="3200" dirty="0"/>
              <a:t>and Dietary </a:t>
            </a:r>
            <a:r>
              <a:rPr lang="en-US" sz="3200" dirty="0" smtClean="0"/>
              <a:t>Carbon (tCO2/year)</a:t>
            </a:r>
            <a:br>
              <a:rPr lang="en-US" sz="3200" dirty="0" smtClean="0"/>
            </a:br>
            <a:r>
              <a:rPr lang="en-US" sz="2700" dirty="0" smtClean="0"/>
              <a:t>All Controlled</a:t>
            </a:r>
            <a:endParaRPr lang="en-US" sz="27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13409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54864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54102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04800" y="35814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4800" y="1905000"/>
            <a:ext cx="4038600" cy="99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724400" y="2743200"/>
            <a:ext cx="4038600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800600" y="4648200"/>
            <a:ext cx="4038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05200" y="60198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62484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Alarmed – Non-Alarmed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12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67600" y="4648200"/>
            <a:ext cx="1219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2743200"/>
            <a:ext cx="12192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8555" y="50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1600" y="2819400"/>
            <a:ext cx="2209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181600"/>
            <a:ext cx="8382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Moderation Effects</a:t>
            </a:r>
            <a:br>
              <a:rPr lang="en-US" sz="3200" dirty="0" smtClean="0"/>
            </a:br>
            <a:r>
              <a:rPr lang="en-US" sz="3200" dirty="0" smtClean="0"/>
              <a:t>Income-Belief Interaction (total footprint)</a:t>
            </a: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2772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Quantitative - Primary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R</a:t>
            </a:r>
            <a:r>
              <a:rPr lang="en-US" sz="2800" smtClean="0"/>
              <a:t>eject </a:t>
            </a:r>
            <a:r>
              <a:rPr lang="en-US" sz="2800" dirty="0" smtClean="0"/>
              <a:t>the null hypothesis</a:t>
            </a:r>
          </a:p>
          <a:p>
            <a:r>
              <a:rPr lang="en-US" sz="2800" dirty="0" smtClean="0"/>
              <a:t>18% Alarmed moderate slightly income-carbon relationship</a:t>
            </a:r>
          </a:p>
          <a:p>
            <a:r>
              <a:rPr lang="en-US" sz="2800" dirty="0" smtClean="0"/>
              <a:t>Household income most “predictive” variable 4x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2962275" cy="21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Qualitative Findings</a:t>
            </a:r>
            <a:br>
              <a:rPr lang="en-US" dirty="0" smtClean="0"/>
            </a:br>
            <a:r>
              <a:rPr lang="en-US" sz="3600" dirty="0" smtClean="0"/>
              <a:t>How does someone get Alarmed?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4251268" cy="29468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800600" cy="26701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t="8662" r="1701"/>
          <a:stretch/>
        </p:blipFill>
        <p:spPr bwMode="auto">
          <a:xfrm>
            <a:off x="381000" y="4191000"/>
            <a:ext cx="4109113" cy="2503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114800" cy="21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Education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National Sample Alarmed </a:t>
            </a:r>
            <a:r>
              <a:rPr lang="en-US" sz="2700" dirty="0"/>
              <a:t>(N=380) versus DC sample (N=153)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 bwMode="auto">
          <a:xfrm>
            <a:off x="609600" y="1752600"/>
            <a:ext cx="8172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Household Income</a:t>
            </a:r>
            <a:br>
              <a:rPr lang="en-US" dirty="0" smtClean="0"/>
            </a:br>
            <a:r>
              <a:rPr lang="en-US" sz="2700" dirty="0"/>
              <a:t>National Sample Alarmed (N=380) versus DC sample (N=153)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" t="-2800" r="-543" b="13439"/>
          <a:stretch/>
        </p:blipFill>
        <p:spPr bwMode="auto">
          <a:xfrm>
            <a:off x="914400" y="1752600"/>
            <a:ext cx="7772400" cy="46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Political Ideology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0"/>
          <a:stretch/>
        </p:blipFill>
        <p:spPr bwMode="auto">
          <a:xfrm>
            <a:off x="533400" y="1295400"/>
            <a:ext cx="82483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Can climate change belief moderate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income-carbon relationship</a:t>
            </a:r>
            <a:r>
              <a:rPr lang="en-US" sz="2800" dirty="0" smtClean="0">
                <a:latin typeface="+mj-lt"/>
              </a:rPr>
              <a:t>? (lifestyle lock-in; we consume to our income)</a:t>
            </a:r>
          </a:p>
          <a:p>
            <a:r>
              <a:rPr lang="en-US" sz="2800" dirty="0" smtClean="0">
                <a:latin typeface="+mj-lt"/>
              </a:rPr>
              <a:t>Hypothesis? Literature = Don’t think so!</a:t>
            </a:r>
          </a:p>
          <a:p>
            <a:r>
              <a:rPr lang="en-US" sz="2800" dirty="0" smtClean="0">
                <a:latin typeface="+mj-lt"/>
              </a:rPr>
              <a:t>Null</a:t>
            </a:r>
          </a:p>
          <a:p>
            <a:r>
              <a:rPr lang="en-US" sz="2800" dirty="0"/>
              <a:t>Mixed-method – </a:t>
            </a:r>
            <a:r>
              <a:rPr lang="en-US" sz="2800" dirty="0" smtClean="0"/>
              <a:t>test </a:t>
            </a:r>
            <a:r>
              <a:rPr lang="en-US" sz="2800" dirty="0"/>
              <a:t>(quantitative) and possibly generate theory (qualitative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DC Climate Activists</a:t>
            </a:r>
            <a:endParaRPr lang="en-US" sz="2800" dirty="0"/>
          </a:p>
          <a:p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74" y="4648200"/>
            <a:ext cx="2805859" cy="20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In-depth Interviews N=28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affluent “believers”; over $100,000</a:t>
            </a:r>
            <a:endParaRPr lang="en-US" dirty="0"/>
          </a:p>
          <a:p>
            <a:r>
              <a:rPr lang="en-US" dirty="0" smtClean="0"/>
              <a:t>¾ live in</a:t>
            </a:r>
            <a:r>
              <a:rPr lang="x-none" smtClean="0"/>
              <a:t> </a:t>
            </a:r>
            <a:r>
              <a:rPr lang="x-none"/>
              <a:t>DC </a:t>
            </a:r>
            <a:r>
              <a:rPr lang="x-none" smtClean="0"/>
              <a:t>metro</a:t>
            </a:r>
            <a:r>
              <a:rPr lang="en-US" dirty="0" smtClean="0"/>
              <a:t> area</a:t>
            </a:r>
            <a:endParaRPr lang="en-US" dirty="0"/>
          </a:p>
          <a:p>
            <a:r>
              <a:rPr lang="en-US" dirty="0"/>
              <a:t>M</a:t>
            </a:r>
            <a:r>
              <a:rPr lang="x-none" smtClean="0"/>
              <a:t>edian age</a:t>
            </a:r>
            <a:r>
              <a:rPr lang="en-US" dirty="0" smtClean="0"/>
              <a:t>:</a:t>
            </a:r>
            <a:r>
              <a:rPr lang="x-none" smtClean="0"/>
              <a:t> </a:t>
            </a:r>
            <a:r>
              <a:rPr lang="x-none"/>
              <a:t>60, </a:t>
            </a:r>
            <a:r>
              <a:rPr lang="en-US" dirty="0" smtClean="0"/>
              <a:t>but</a:t>
            </a:r>
            <a:r>
              <a:rPr lang="x-none" smtClean="0"/>
              <a:t> </a:t>
            </a:r>
            <a:r>
              <a:rPr lang="x-none"/>
              <a:t>range from 27 to </a:t>
            </a:r>
            <a:r>
              <a:rPr lang="x-none" smtClean="0"/>
              <a:t>77</a:t>
            </a:r>
            <a:endParaRPr lang="en-US" dirty="0"/>
          </a:p>
          <a:p>
            <a:r>
              <a:rPr lang="x-none"/>
              <a:t>24 of the 28 were </a:t>
            </a:r>
            <a:r>
              <a:rPr lang="x-none" smtClean="0"/>
              <a:t>partnered</a:t>
            </a:r>
            <a:r>
              <a:rPr lang="en-US" dirty="0" smtClean="0"/>
              <a:t> (partners matter)</a:t>
            </a:r>
            <a:endParaRPr lang="en-US" dirty="0"/>
          </a:p>
          <a:p>
            <a:r>
              <a:rPr lang="en-US" dirty="0" smtClean="0"/>
              <a:t>1</a:t>
            </a:r>
            <a:r>
              <a:rPr lang="x-none" smtClean="0"/>
              <a:t>8 managerial</a:t>
            </a:r>
            <a:r>
              <a:rPr lang="en-US" dirty="0" smtClean="0"/>
              <a:t>/</a:t>
            </a:r>
            <a:r>
              <a:rPr lang="x-none" smtClean="0"/>
              <a:t>professional </a:t>
            </a:r>
            <a:r>
              <a:rPr lang="en-US" dirty="0" smtClean="0"/>
              <a:t>occupations; 5 </a:t>
            </a:r>
            <a:r>
              <a:rPr lang="x-none" smtClean="0"/>
              <a:t>executive</a:t>
            </a:r>
            <a:r>
              <a:rPr lang="en-US" dirty="0" smtClean="0"/>
              <a:t>s</a:t>
            </a:r>
            <a:r>
              <a:rPr lang="x-none" smtClean="0"/>
              <a:t> (</a:t>
            </a:r>
            <a:r>
              <a:rPr lang="x-none"/>
              <a:t>align</a:t>
            </a:r>
            <a:r>
              <a:rPr lang="en-US" dirty="0"/>
              <a:t>s with income and education</a:t>
            </a:r>
            <a:r>
              <a:rPr lang="x-none" smtClean="0"/>
              <a:t>)</a:t>
            </a:r>
            <a:endParaRPr lang="en-US" dirty="0"/>
          </a:p>
          <a:p>
            <a:r>
              <a:rPr lang="en-US" dirty="0" smtClean="0"/>
              <a:t>10 </a:t>
            </a:r>
            <a:r>
              <a:rPr lang="x-none" smtClean="0"/>
              <a:t>Prius </a:t>
            </a:r>
            <a:r>
              <a:rPr lang="en-US" dirty="0"/>
              <a:t>owners </a:t>
            </a:r>
            <a:r>
              <a:rPr lang="x-none"/>
              <a:t>(some </a:t>
            </a:r>
            <a:r>
              <a:rPr lang="en-US" dirty="0"/>
              <a:t>had</a:t>
            </a:r>
            <a:r>
              <a:rPr lang="x-none"/>
              <a:t> </a:t>
            </a:r>
            <a:r>
              <a:rPr lang="en-US" dirty="0" smtClean="0"/>
              <a:t>2</a:t>
            </a:r>
            <a:r>
              <a:rPr lang="x-none" smtClean="0"/>
              <a:t>); </a:t>
            </a:r>
            <a:r>
              <a:rPr lang="en-US" dirty="0" smtClean="0"/>
              <a:t>3 </a:t>
            </a:r>
            <a:r>
              <a:rPr lang="x-none" smtClean="0"/>
              <a:t>electric car</a:t>
            </a:r>
            <a:r>
              <a:rPr lang="en-US" dirty="0" smtClean="0"/>
              <a:t> owner</a:t>
            </a:r>
            <a:r>
              <a:rPr lang="x-none" smtClean="0"/>
              <a:t>s (</a:t>
            </a:r>
            <a:r>
              <a:rPr lang="en-US" dirty="0" smtClean="0"/>
              <a:t>2 </a:t>
            </a:r>
            <a:r>
              <a:rPr lang="x-none" smtClean="0"/>
              <a:t>households</a:t>
            </a:r>
            <a:r>
              <a:rPr lang="en-US" dirty="0" smtClean="0"/>
              <a:t> with 2</a:t>
            </a:r>
            <a:r>
              <a:rPr lang="x-none" smtClean="0"/>
              <a:t>)</a:t>
            </a:r>
            <a:endParaRPr lang="en-US" dirty="0"/>
          </a:p>
          <a:p>
            <a:r>
              <a:rPr lang="en-US" dirty="0" smtClean="0"/>
              <a:t>D</a:t>
            </a:r>
            <a:r>
              <a:rPr lang="x-none" smtClean="0"/>
              <a:t>iets</a:t>
            </a:r>
            <a:r>
              <a:rPr lang="x-none"/>
              <a:t>: 21 were omnivores (three without beef), five vegetarians, two vegans. </a:t>
            </a:r>
            <a:endParaRPr lang="en-US" dirty="0"/>
          </a:p>
          <a:p>
            <a:r>
              <a:rPr lang="x-none"/>
              <a:t>16 of the 28 were the </a:t>
            </a:r>
            <a:r>
              <a:rPr lang="x-none" smtClean="0"/>
              <a:t>first-born</a:t>
            </a:r>
            <a:r>
              <a:rPr lang="en-US" dirty="0" smtClean="0"/>
              <a:t>; 4 of gender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In-depth Interviews N=28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Occupations - Care </a:t>
            </a:r>
            <a:r>
              <a:rPr lang="en-US" dirty="0"/>
              <a:t>Worker (60</a:t>
            </a:r>
            <a:r>
              <a:rPr lang="en-US" dirty="0" smtClean="0"/>
              <a:t>%) </a:t>
            </a:r>
            <a:endParaRPr lang="en-US" dirty="0"/>
          </a:p>
          <a:p>
            <a:r>
              <a:rPr lang="en-US" dirty="0" smtClean="0"/>
              <a:t>Confirming Altruism: Ability to see beyond self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93284"/>
            <a:ext cx="6705600" cy="38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676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Interviews </a:t>
            </a:r>
            <a:r>
              <a:rPr lang="en-US" sz="3600" dirty="0" smtClean="0"/>
              <a:t>(N=28)</a:t>
            </a:r>
            <a:br>
              <a:rPr lang="en-US" sz="3600" dirty="0" smtClean="0"/>
            </a:br>
            <a:r>
              <a:rPr lang="en-US" sz="2800" dirty="0" smtClean="0"/>
              <a:t>Master Code: Justice Agent (43 codes reduced)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276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Cross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Cutting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Themes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500" dirty="0" smtClean="0"/>
              <a:t>Median Vehicle </a:t>
            </a:r>
            <a:r>
              <a:rPr lang="en-US" sz="3500" dirty="0"/>
              <a:t>Emission </a:t>
            </a:r>
            <a:r>
              <a:rPr lang="en-US" sz="3500" dirty="0" smtClean="0"/>
              <a:t>Rates (</a:t>
            </a:r>
            <a:r>
              <a:rPr lang="en-US" sz="3500" dirty="0"/>
              <a:t>g-CO2/m</a:t>
            </a:r>
            <a:r>
              <a:rPr lang="en-US" sz="3500" dirty="0" smtClean="0"/>
              <a:t>)</a:t>
            </a:r>
            <a:br>
              <a:rPr lang="en-US" sz="3500" dirty="0" smtClean="0"/>
            </a:br>
            <a:r>
              <a:rPr lang="en-US" sz="2800" dirty="0"/>
              <a:t>Alarmed Income of $100,000-$</a:t>
            </a:r>
            <a:r>
              <a:rPr lang="en-US" sz="2800" dirty="0" smtClean="0"/>
              <a:t>150,000</a:t>
            </a:r>
            <a:endParaRPr lang="en-US" sz="35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72841" cy="483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Median </a:t>
            </a:r>
            <a:r>
              <a:rPr lang="en-US" dirty="0"/>
              <a:t>Carbon </a:t>
            </a:r>
            <a:r>
              <a:rPr lang="en-US" dirty="0" smtClean="0"/>
              <a:t>Footprints (tCO2/</a:t>
            </a:r>
            <a:r>
              <a:rPr lang="en-US" dirty="0" err="1" smtClean="0"/>
              <a:t>yr</a:t>
            </a:r>
            <a:r>
              <a:rPr lang="en-US" dirty="0" smtClean="0"/>
              <a:t>) </a:t>
            </a:r>
            <a:r>
              <a:rPr lang="en-US" sz="3100" dirty="0" smtClean="0"/>
              <a:t>Alarmed </a:t>
            </a:r>
            <a:r>
              <a:rPr lang="en-US" sz="3100" dirty="0"/>
              <a:t>I</a:t>
            </a:r>
            <a:r>
              <a:rPr lang="en-US" sz="3100" dirty="0" smtClean="0"/>
              <a:t>ncome </a:t>
            </a:r>
            <a:r>
              <a:rPr lang="en-US" sz="3100" dirty="0"/>
              <a:t>of $100,000-$</a:t>
            </a:r>
            <a:r>
              <a:rPr lang="en-US" sz="3100" dirty="0" smtClean="0"/>
              <a:t>150,000</a:t>
            </a: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Interviews </a:t>
            </a:r>
            <a:r>
              <a:rPr lang="en-US" sz="3600" dirty="0" smtClean="0"/>
              <a:t>(N=28)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Preexisting cognitive structures</a:t>
            </a:r>
          </a:p>
          <a:p>
            <a:pPr lvl="1"/>
            <a:r>
              <a:rPr lang="en-US" sz="2800" dirty="0" smtClean="0"/>
              <a:t>From Left - Justice advocate broadly construed</a:t>
            </a:r>
          </a:p>
          <a:p>
            <a:pPr lvl="1"/>
            <a:r>
              <a:rPr lang="en-US" sz="2800" dirty="0" smtClean="0"/>
              <a:t>Comparatively greater number of vegetarians – long timers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Flying seemed part of identity and social “obligations”/constraints</a:t>
            </a:r>
          </a:p>
          <a:p>
            <a:pPr lvl="2"/>
            <a:r>
              <a:rPr lang="en-US" sz="2200" dirty="0" smtClean="0"/>
              <a:t>Wont stop visiting son or in-laws each year</a:t>
            </a:r>
          </a:p>
          <a:p>
            <a:pPr lvl="2"/>
            <a:r>
              <a:rPr lang="en-US" sz="2200" dirty="0" smtClean="0"/>
              <a:t>Fly overseas every couple years</a:t>
            </a:r>
          </a:p>
          <a:p>
            <a:pPr lvl="2"/>
            <a:r>
              <a:rPr lang="en-US" sz="2200" dirty="0" smtClean="0"/>
              <a:t>Some overseas “epiphanies” in younger years</a:t>
            </a:r>
            <a:endParaRPr lang="en-US" sz="22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7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Carbon Quintiles – Relative Proportions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4"/>
          <a:stretch/>
        </p:blipFill>
        <p:spPr bwMode="auto">
          <a:xfrm>
            <a:off x="457200" y="1447800"/>
            <a:ext cx="797137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8441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CCAMS Select = Alarmed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White, highly educated, urban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liberal (N=12)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Diets and the Alarmed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056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Insights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</a:t>
            </a:r>
            <a:r>
              <a:rPr lang="en-US" dirty="0"/>
              <a:t>of a broken carbon </a:t>
            </a:r>
            <a:r>
              <a:rPr lang="en-US" dirty="0" smtClean="0"/>
              <a:t>conscience for Liberal-Believers? – </a:t>
            </a:r>
            <a:r>
              <a:rPr lang="en-US" dirty="0"/>
              <a:t>I</a:t>
            </a:r>
            <a:r>
              <a:rPr lang="en-US" dirty="0" smtClean="0"/>
              <a:t>nternal emissions trading? Needs more research</a:t>
            </a:r>
            <a:endParaRPr lang="en-US" dirty="0"/>
          </a:p>
          <a:p>
            <a:r>
              <a:rPr lang="en-US" dirty="0" smtClean="0"/>
              <a:t>Qualitative research expanded, highlighted, and offered insights into quantitative data</a:t>
            </a:r>
          </a:p>
          <a:p>
            <a:r>
              <a:rPr lang="en-US" dirty="0" smtClean="0"/>
              <a:t>Can we build on preexisting structures?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19600"/>
            <a:ext cx="29718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Policy </a:t>
            </a:r>
            <a:r>
              <a:rPr lang="en-US" dirty="0"/>
              <a:t>R</a:t>
            </a:r>
            <a:r>
              <a:rPr lang="en-US" dirty="0" smtClean="0"/>
              <a:t>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Limit and tax </a:t>
            </a:r>
            <a:r>
              <a:rPr lang="en-US" sz="2800" dirty="0" smtClean="0"/>
              <a:t>carbon</a:t>
            </a:r>
            <a:endParaRPr lang="en-US" sz="2800" dirty="0"/>
          </a:p>
          <a:p>
            <a:r>
              <a:rPr lang="en-US" sz="2800" dirty="0"/>
              <a:t>Limit and tax </a:t>
            </a:r>
            <a:r>
              <a:rPr lang="en-US" sz="2800" dirty="0" smtClean="0"/>
              <a:t>income</a:t>
            </a:r>
            <a:endParaRPr lang="en-US" sz="2800" dirty="0"/>
          </a:p>
          <a:p>
            <a:r>
              <a:rPr lang="en-US" sz="2800" dirty="0" smtClean="0"/>
              <a:t>Tax </a:t>
            </a:r>
            <a:r>
              <a:rPr lang="en-US" sz="2800" dirty="0"/>
              <a:t>smaller household </a:t>
            </a:r>
            <a:r>
              <a:rPr lang="en-US" sz="2800" dirty="0" smtClean="0"/>
              <a:t>sizes</a:t>
            </a:r>
          </a:p>
          <a:p>
            <a:r>
              <a:rPr lang="en-US" sz="2800" dirty="0" smtClean="0"/>
              <a:t>Make carbon socially visible somehow? i.e</a:t>
            </a:r>
            <a:r>
              <a:rPr lang="en-US" sz="2800" dirty="0"/>
              <a:t>., </a:t>
            </a:r>
            <a:r>
              <a:rPr lang="en-US" sz="2800" dirty="0" err="1"/>
              <a:t>Cialdini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 err="1" smtClean="0"/>
              <a:t>Opower</a:t>
            </a:r>
            <a:r>
              <a:rPr lang="en-US" sz="2800" dirty="0" smtClean="0"/>
              <a:t> – some carbon peer pressure?</a:t>
            </a:r>
          </a:p>
          <a:p>
            <a:r>
              <a:rPr lang="en-US" sz="2800" dirty="0" smtClean="0"/>
              <a:t>But rebound effects?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0"/>
            <a:ext cx="1014857" cy="97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1041899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Only measure mobility-dietary carbon </a:t>
            </a:r>
          </a:p>
          <a:p>
            <a:r>
              <a:rPr lang="en-US" sz="2800" dirty="0" smtClean="0">
                <a:latin typeface="+mj-lt"/>
              </a:rPr>
              <a:t>3 populations</a:t>
            </a:r>
          </a:p>
          <a:p>
            <a:pPr lvl="1"/>
            <a:r>
              <a:rPr lang="en-US" dirty="0" smtClean="0">
                <a:latin typeface="+mj-lt"/>
              </a:rPr>
              <a:t>N=2107</a:t>
            </a:r>
          </a:p>
          <a:p>
            <a:pPr lvl="1"/>
            <a:r>
              <a:rPr lang="en-US" dirty="0" smtClean="0">
                <a:latin typeface="+mj-lt"/>
              </a:rPr>
              <a:t>N=153</a:t>
            </a:r>
          </a:p>
          <a:p>
            <a:pPr lvl="1"/>
            <a:r>
              <a:rPr lang="en-US" dirty="0" smtClean="0">
                <a:latin typeface="+mj-lt"/>
              </a:rPr>
              <a:t>N=28</a:t>
            </a:r>
            <a:endParaRPr lang="en-US" dirty="0"/>
          </a:p>
          <a:p>
            <a:r>
              <a:rPr lang="en-US" sz="2800" dirty="0" smtClean="0">
                <a:latin typeface="+mj-lt"/>
              </a:rPr>
              <a:t>CC belief is tribal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5117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33600"/>
            <a:ext cx="4267200" cy="286556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/>
              <a:t>Climate Change in the American Mind:</a:t>
            </a:r>
            <a:br>
              <a:rPr lang="en-US" sz="3400" dirty="0" smtClean="0"/>
            </a:br>
            <a:r>
              <a:rPr lang="en-US" sz="3400" dirty="0" smtClean="0"/>
              <a:t>Six Americas Study – USA – Yale/GMU </a:t>
            </a:r>
            <a:r>
              <a:rPr lang="en-US" sz="3100" dirty="0" smtClean="0"/>
              <a:t>(</a:t>
            </a:r>
            <a:r>
              <a:rPr lang="en-US" sz="3100" dirty="0" err="1"/>
              <a:t>Leiserowitz</a:t>
            </a:r>
            <a:r>
              <a:rPr lang="en-US" sz="3100" dirty="0"/>
              <a:t> et al. 2009)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response to null hypothesis I sought to interview those with the strongest climate change beliefs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82000" cy="33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/>
              <a:t>Climate Change in the American Mind:</a:t>
            </a:r>
            <a:br>
              <a:rPr lang="en-US" sz="3400" dirty="0" smtClean="0"/>
            </a:br>
            <a:r>
              <a:rPr lang="en-US" sz="3400" dirty="0" smtClean="0"/>
              <a:t>Six Americas Study – USA – Yale/GMU </a:t>
            </a:r>
            <a:r>
              <a:rPr lang="en-US" sz="3100" dirty="0" smtClean="0"/>
              <a:t>(</a:t>
            </a:r>
            <a:r>
              <a:rPr lang="en-US" sz="3100" dirty="0" err="1"/>
              <a:t>Leiserowitz</a:t>
            </a:r>
            <a:r>
              <a:rPr lang="en-US" sz="3100" dirty="0"/>
              <a:t> et al. 2009)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02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response to null hypothesis I sought to interview those with the strongest climate change beliefs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82000" cy="33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12192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905000"/>
            <a:ext cx="67056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Descriptives</a:t>
            </a:r>
            <a:r>
              <a:rPr lang="en-US" dirty="0"/>
              <a:t> Alarmed – Non-Alarmed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women – (60/40 women vs 50/50)</a:t>
            </a:r>
          </a:p>
          <a:p>
            <a:r>
              <a:rPr lang="en-US" dirty="0" smtClean="0"/>
              <a:t>More educated and more educated census tracts</a:t>
            </a:r>
          </a:p>
          <a:p>
            <a:r>
              <a:rPr lang="en-US" dirty="0" smtClean="0"/>
              <a:t>More liberal</a:t>
            </a:r>
          </a:p>
          <a:p>
            <a:r>
              <a:rPr lang="en-US" dirty="0" smtClean="0"/>
              <a:t>More urban </a:t>
            </a:r>
          </a:p>
          <a:p>
            <a:pPr lvl="1"/>
            <a:r>
              <a:rPr lang="en-US" dirty="0" smtClean="0"/>
              <a:t>(all significant differences)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388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0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Quantitative Findings – Aggregate Footprint</a:t>
            </a:r>
            <a:br>
              <a:rPr lang="en-US" dirty="0" smtClean="0"/>
            </a:br>
            <a:r>
              <a:rPr lang="en-US" sz="3100" dirty="0" smtClean="0"/>
              <a:t>National Sample N=2107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43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4419600"/>
            <a:ext cx="16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(11.8% don’t drive)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029200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(62.8% don’t fly)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6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Quantitative Findings - Composition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5494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Carbon Quintiles – </a:t>
            </a:r>
            <a:r>
              <a:rPr lang="en-US" dirty="0"/>
              <a:t>Total </a:t>
            </a:r>
            <a:r>
              <a:rPr lang="en-US" dirty="0" smtClean="0"/>
              <a:t>Mobility-Dietary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988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292934"/>
      </a:dk1>
      <a:lt1>
        <a:srgbClr val="FFFFFF"/>
      </a:lt1>
      <a:dk2>
        <a:srgbClr val="C000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arrow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12891</TotalTime>
  <Words>734</Words>
  <Application>Microsoft Office PowerPoint</Application>
  <PresentationFormat>On-screen Show (4:3)</PresentationFormat>
  <Paragraphs>119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Culture, Carbon, and Climate Change A Class  Analysis of Climate Change Belief and Lifestyle Lock-in</vt:lpstr>
      <vt:lpstr>Research Question</vt:lpstr>
      <vt:lpstr>Moving Forward</vt:lpstr>
      <vt:lpstr>Climate Change in the American Mind: Six Americas Study – USA – Yale/GMU (Leiserowitz et al. 2009)  </vt:lpstr>
      <vt:lpstr>Climate Change in the American Mind: Six Americas Study – USA – Yale/GMU (Leiserowitz et al. 2009)  </vt:lpstr>
      <vt:lpstr>Descriptives Alarmed – Non-Alarmed</vt:lpstr>
      <vt:lpstr>Quantitative Findings – Aggregate Footprint National Sample N=2107</vt:lpstr>
      <vt:lpstr>Quantitative Findings - Composition</vt:lpstr>
      <vt:lpstr>Carbon Quintiles – Total Mobility-Dietary</vt:lpstr>
      <vt:lpstr>Carbon Quintiles – Relative Proportions</vt:lpstr>
      <vt:lpstr>Quintiles and Household Income</vt:lpstr>
      <vt:lpstr>Total Mobility and Dietary Carbon (tCO2/year) All Controlled</vt:lpstr>
      <vt:lpstr>Total Mobility and Dietary Carbon (tCO2/year) All Controlled</vt:lpstr>
      <vt:lpstr>Moderation Effects Income-Belief Interaction (total footprint)</vt:lpstr>
      <vt:lpstr>Quantitative - Primary Conclusions</vt:lpstr>
      <vt:lpstr>Qualitative Findings How does someone get Alarmed?</vt:lpstr>
      <vt:lpstr>Education  National Sample Alarmed (N=380) versus DC sample (N=153)</vt:lpstr>
      <vt:lpstr>Household Income National Sample Alarmed (N=380) versus DC sample (N=153)</vt:lpstr>
      <vt:lpstr>Political Ideology</vt:lpstr>
      <vt:lpstr>In-depth Interviews N=28 </vt:lpstr>
      <vt:lpstr>In-depth Interviews N=28 </vt:lpstr>
      <vt:lpstr>The Interviews (N=28) Master Code: Justice Agent (43 codes reduced)</vt:lpstr>
      <vt:lpstr>Median Vehicle Emission Rates (g-CO2/m) Alarmed Income of $100,000-$150,000</vt:lpstr>
      <vt:lpstr>Median Carbon Footprints (tCO2/yr) Alarmed Income of $100,000-$150,000</vt:lpstr>
      <vt:lpstr>The Interviews (N=28)</vt:lpstr>
      <vt:lpstr>Carbon Quintiles – Relative Proportions</vt:lpstr>
      <vt:lpstr>Diets and the Alarmed</vt:lpstr>
      <vt:lpstr>Qualitative Insights - Conclusion</vt:lpstr>
      <vt:lpstr>Policy Recommendations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Laidley 2013</dc:title>
  <dc:creator>Windows User</dc:creator>
  <cp:lastModifiedBy>Windows User</cp:lastModifiedBy>
  <cp:revision>509</cp:revision>
  <cp:lastPrinted>2014-11-05T03:21:50Z</cp:lastPrinted>
  <dcterms:created xsi:type="dcterms:W3CDTF">2014-05-08T21:22:28Z</dcterms:created>
  <dcterms:modified xsi:type="dcterms:W3CDTF">2016-07-06T15:35:47Z</dcterms:modified>
</cp:coreProperties>
</file>